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2" r:id="rId4"/>
    <p:sldId id="260" r:id="rId5"/>
    <p:sldId id="259" r:id="rId6"/>
    <p:sldId id="256" r:id="rId7"/>
    <p:sldId id="263" r:id="rId8"/>
    <p:sldId id="264" r:id="rId9"/>
    <p:sldId id="265" r:id="rId10"/>
    <p:sldId id="267" r:id="rId11"/>
    <p:sldId id="270" r:id="rId12"/>
    <p:sldId id="269" r:id="rId13"/>
    <p:sldId id="272" r:id="rId14"/>
    <p:sldId id="273" r:id="rId15"/>
    <p:sldId id="274" r:id="rId16"/>
    <p:sldId id="276" r:id="rId17"/>
    <p:sldId id="277" r:id="rId18"/>
    <p:sldId id="279" r:id="rId19"/>
    <p:sldId id="278" r:id="rId20"/>
    <p:sldId id="281" r:id="rId21"/>
    <p:sldId id="282" r:id="rId22"/>
    <p:sldId id="283" r:id="rId23"/>
    <p:sldId id="280" r:id="rId24"/>
    <p:sldId id="284" r:id="rId25"/>
    <p:sldId id="27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E20E92B-4033-49D0-B26E-AD04E976CA72}">
          <p14:sldIdLst>
            <p14:sldId id="257"/>
            <p14:sldId id="258"/>
            <p14:sldId id="262"/>
            <p14:sldId id="260"/>
          </p14:sldIdLst>
        </p14:section>
        <p14:section name="게임흐름/ 옵젝배치" id="{1D7D6962-6249-41A6-9EF0-BB4E87533364}">
          <p14:sldIdLst>
            <p14:sldId id="259"/>
            <p14:sldId id="256"/>
            <p14:sldId id="263"/>
            <p14:sldId id="264"/>
            <p14:sldId id="265"/>
            <p14:sldId id="267"/>
            <p14:sldId id="270"/>
            <p14:sldId id="269"/>
            <p14:sldId id="272"/>
          </p14:sldIdLst>
        </p14:section>
        <p14:section name="개미굴" id="{375CA8BF-EE1D-403A-BDBA-82628E56F5E9}">
          <p14:sldIdLst>
            <p14:sldId id="273"/>
            <p14:sldId id="274"/>
            <p14:sldId id="276"/>
            <p14:sldId id="277"/>
            <p14:sldId id="279"/>
            <p14:sldId id="278"/>
            <p14:sldId id="281"/>
            <p14:sldId id="282"/>
            <p14:sldId id="283"/>
            <p14:sldId id="280"/>
            <p14:sldId id="28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EA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2571C-F892-4ADE-9CAB-5AA009E9CA2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32311-656C-47EB-BA2A-111310C65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0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32311-656C-47EB-BA2A-111310C65C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6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32311-656C-47EB-BA2A-111310C65C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91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90590-D434-456E-A1AF-DCAB6A778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B396F5-B230-4215-A4EC-1B7C1EEC5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425B4-730E-4F33-9187-DC3F0E73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7FA7E-57E2-4326-8798-F9C4745F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83605-044C-4803-8D50-12518CC7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164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20FE2-3D22-4590-911E-0EA1FFDC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0DE916-CC79-4895-831B-4446F5A50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53E790-901B-4028-B659-2E1DC6C0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617A9F-96D2-47BB-94EB-9DDDF515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F33C09-77D2-401D-B4D9-BDD4F402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7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2F015E-7313-460F-A9D1-453ED8007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625456-CDF5-4474-8966-B143965E4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642FC-87F5-4C9C-9742-92A5E3EF9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C56FC-1B56-4D35-8F10-91CF32A7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F8716-C339-4ECF-8A25-6EB2D3C4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3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73393-421E-42C7-BD33-E91C0551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0E5D9-65C0-4C04-B08C-4AE56B40E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867E3-C07A-42FE-9539-FFCCB2E19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8A66B-486B-4CA7-90E2-9A03CB58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4B541-B3ED-4C14-80B1-12434BFD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15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A411D-3C0E-4D3F-B00A-41D01BC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EBDD48-B6B9-4F6B-934E-69066541F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07FDE-3F34-4717-82CF-551C0FEF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843378-E8B2-4364-8BC2-B239E36C6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11392-B0D6-4025-9BE7-71FAB1F9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8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950D3-DEE8-4F18-B3BC-A26CFCA8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B0E04-8246-42CA-8A42-894306E46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79C381-2DB6-4229-9FD9-F5E861C7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A35A91-2767-4CAB-90E1-1D67E5DC3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77D738-D082-4079-83E2-9D919E8C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EB84F-C177-4508-8564-1C9F11A3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2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0DE6D-3C6B-4C08-9762-171AE539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2D1F5E-9F4B-4201-883A-7D72D0E5E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35F3B2-3FAF-4271-BDEC-4F22FD1EE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CB22E4-D7B4-4E3F-9170-B176702F0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7D13D6-B83A-4F8A-BA13-EBA393B5D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30D83D-2F06-44ED-8B47-78DC667C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B9042E-0858-4AC7-B8C7-8327E344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4CEF32-1562-4128-9DD6-E8FAF460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1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B8532-C60B-47D9-9D63-416AAD65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EC68FA-E1EA-4B76-AC58-DAB81186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B808F3-0FCE-4544-982C-6CABDB4E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9289B1-6B73-4A84-B1DA-C6FFADF7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401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870252-6DED-4051-A77B-9DA74138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666660-5A53-43A8-B86D-57340215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12BB0-292C-4BA7-BF24-D2286729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7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78A78-476C-4A1E-AB40-653B67EC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25EFD-F91A-421F-BEBF-974190E5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F60785-EC9A-4A5C-8EC1-EC3AEDC86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62A2DA-1E91-4603-A24C-6131EA59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3C1456-F25C-4201-A609-2E8A6773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51C56A-A4FD-4BDE-8835-5122BABB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12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AF602-5D84-4781-B019-CC835781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60B1B7-9BF2-4B87-B20B-7F45DACA7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27DD06-4A1C-4712-9FEF-316757B5C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C5F28-B811-46E9-9582-213F2C79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C1983-04D8-4433-8356-5CC1AC68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08F888-9443-422C-872A-556A9429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6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1C644-596A-4621-BA28-713D9D9F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16729A-DFD0-41E6-B4C7-E44F9009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04DC6-FB40-4C26-B92E-4C6F04B8D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3BEA1-FF9F-4C1B-89E8-68EE7909F9F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A5DC8-AF01-4D63-A6DC-458D6475E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2DFDDB-60E3-49D3-ABA6-7D64A2E56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A1348-50E0-4BE3-9721-D0C842CBB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8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6E3A31-933F-4538-A08E-BDDDC3437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67" y="115065"/>
            <a:ext cx="4690927" cy="29670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FC925A-B971-42BD-9731-759A7CA0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73" y="115065"/>
            <a:ext cx="4799545" cy="296708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6C405E-6E15-48F8-886E-C1A0CDF1C4D3}"/>
              </a:ext>
            </a:extLst>
          </p:cNvPr>
          <p:cNvGrpSpPr/>
          <p:nvPr/>
        </p:nvGrpSpPr>
        <p:grpSpPr>
          <a:xfrm>
            <a:off x="813" y="3202181"/>
            <a:ext cx="5443715" cy="3540754"/>
            <a:chOff x="6401507" y="82336"/>
            <a:chExt cx="5250195" cy="32519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7A883D-CD17-4D3E-B088-80269C378C93}"/>
                </a:ext>
              </a:extLst>
            </p:cNvPr>
            <p:cNvSpPr/>
            <p:nvPr/>
          </p:nvSpPr>
          <p:spPr>
            <a:xfrm>
              <a:off x="6701011" y="95827"/>
              <a:ext cx="4950691" cy="32385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AD0A6BD-C57E-4003-A354-DFEAECBC56CA}"/>
                </a:ext>
              </a:extLst>
            </p:cNvPr>
            <p:cNvGrpSpPr/>
            <p:nvPr/>
          </p:nvGrpSpPr>
          <p:grpSpPr>
            <a:xfrm>
              <a:off x="7244471" y="903879"/>
              <a:ext cx="3857994" cy="1611253"/>
              <a:chOff x="909441" y="3014304"/>
              <a:chExt cx="3857994" cy="161125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4752EE-3CB9-4D7D-A853-1A7D826193B7}"/>
                  </a:ext>
                </a:extLst>
              </p:cNvPr>
              <p:cNvSpPr txBox="1"/>
              <p:nvPr/>
            </p:nvSpPr>
            <p:spPr>
              <a:xfrm>
                <a:off x="909441" y="3014304"/>
                <a:ext cx="3857994" cy="1611253"/>
              </a:xfrm>
              <a:prstGeom prst="rect">
                <a:avLst/>
              </a:prstGeom>
              <a:solidFill>
                <a:srgbClr val="666666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rgbClr val="FFFF0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[</a:t>
                </a:r>
                <a:r>
                  <a:rPr lang="ko-KR" altLang="en-US" b="1">
                    <a:solidFill>
                      <a:srgbClr val="FFFF0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신비로운 빛</a:t>
                </a:r>
                <a:r>
                  <a:rPr lang="en-US" altLang="ko-KR" b="1">
                    <a:solidFill>
                      <a:srgbClr val="FFFF0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]</a:t>
                </a:r>
              </a:p>
              <a:p>
                <a:pPr algn="ctr"/>
                <a:endParaRPr lang="en-US" altLang="ko-KR" sz="1400"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endParaRPr>
              </a:p>
              <a:p>
                <a:pPr algn="ctr"/>
                <a:r>
                  <a:rPr lang="en-US" altLang="ko-KR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...</a:t>
                </a:r>
                <a:r>
                  <a:rPr lang="ko-KR" altLang="en-US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벌써 </a:t>
                </a:r>
                <a:r>
                  <a:rPr lang="en-US" altLang="ko-KR" sz="1600" b="1">
                    <a:solidFill>
                      <a:srgbClr val="00B05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[</a:t>
                </a:r>
                <a:r>
                  <a:rPr lang="ko-KR" altLang="en-US" sz="1600" b="1">
                    <a:solidFill>
                      <a:srgbClr val="00B05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깊은숲</a:t>
                </a:r>
                <a:r>
                  <a:rPr lang="en-US" altLang="ko-KR" sz="1600" b="1">
                    <a:solidFill>
                      <a:srgbClr val="00B05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] </a:t>
                </a:r>
                <a:r>
                  <a:rPr lang="ko-KR" altLang="en-US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까지 왔어</a:t>
                </a:r>
                <a:r>
                  <a:rPr lang="en-US" altLang="ko-KR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.</a:t>
                </a:r>
                <a:endParaRPr lang="en-US" altLang="ko-KR" sz="1600">
                  <a:solidFill>
                    <a:srgbClr val="00B05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endParaRPr>
              </a:p>
              <a:p>
                <a:pPr algn="ctr"/>
                <a:r>
                  <a:rPr lang="ko-KR" altLang="en-US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내일은 저 멀리 보이는 </a:t>
                </a:r>
                <a:endPara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endParaRPr>
              </a:p>
              <a:p>
                <a:pPr algn="ctr"/>
                <a:r>
                  <a:rPr lang="en-US" altLang="ko-KR" sz="1600" b="1">
                    <a:solidFill>
                      <a:srgbClr val="00B0F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[</a:t>
                </a:r>
                <a:r>
                  <a:rPr lang="ko-KR" altLang="en-US" sz="1600" b="1">
                    <a:solidFill>
                      <a:srgbClr val="00B0F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휴즈 강</a:t>
                </a:r>
                <a:r>
                  <a:rPr lang="en-US" altLang="ko-KR" sz="1600" b="1">
                    <a:solidFill>
                      <a:srgbClr val="00B0F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]</a:t>
                </a:r>
                <a:r>
                  <a:rPr lang="ko-KR" altLang="en-US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을 건너가자</a:t>
                </a:r>
                <a:r>
                  <a:rPr lang="en-US" altLang="ko-KR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!</a:t>
                </a:r>
                <a:r>
                  <a:rPr lang="ko-KR" altLang="en-US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 </a:t>
                </a:r>
                <a:endParaRPr lang="en-US" altLang="ko-KR" sz="1600" b="1">
                  <a:solidFill>
                    <a:schemeClr val="bg1"/>
                  </a:solidFill>
                  <a:highlight>
                    <a:srgbClr val="00FFFF"/>
                  </a:highlight>
                </a:endParaRPr>
              </a:p>
              <a:p>
                <a:pPr algn="ctr"/>
                <a:endParaRPr lang="en-US" altLang="ko-KR" sz="1400" b="1">
                  <a:highlight>
                    <a:srgbClr val="00FFFF"/>
                  </a:highlight>
                </a:endParaRPr>
              </a:p>
              <a:p>
                <a:pPr algn="ctr"/>
                <a:endParaRPr lang="en-US" altLang="ko-KR" sz="1400" b="1">
                  <a:highlight>
                    <a:srgbClr val="00FFFF"/>
                  </a:highlight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89F888C-0A7F-467E-8967-F3F22AD2D1A5}"/>
                  </a:ext>
                </a:extLst>
              </p:cNvPr>
              <p:cNvSpPr/>
              <p:nvPr/>
            </p:nvSpPr>
            <p:spPr>
              <a:xfrm>
                <a:off x="2575206" y="4280226"/>
                <a:ext cx="642938" cy="285171"/>
              </a:xfrm>
              <a:prstGeom prst="rect">
                <a:avLst/>
              </a:prstGeom>
              <a:solidFill>
                <a:srgbClr val="4DA33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/>
                  <a:t>확인</a:t>
                </a: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9E4981F-5021-4F31-8EA5-4809C3E29477}"/>
                </a:ext>
              </a:extLst>
            </p:cNvPr>
            <p:cNvSpPr/>
            <p:nvPr/>
          </p:nvSpPr>
          <p:spPr>
            <a:xfrm>
              <a:off x="7849757" y="160862"/>
              <a:ext cx="2933725" cy="353317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사운드</a:t>
              </a:r>
              <a:r>
                <a:rPr lang="en-US" altLang="ko-KR" sz="1100"/>
                <a:t>: </a:t>
              </a:r>
              <a:r>
                <a:rPr lang="ko-KR" altLang="en-US" sz="1100"/>
                <a:t>발소리가 계속들린다</a:t>
              </a:r>
              <a:r>
                <a:rPr lang="en-US" altLang="ko-KR" sz="1100"/>
                <a:t>(</a:t>
              </a:r>
              <a:r>
                <a:rPr lang="ko-KR" altLang="en-US" sz="1100"/>
                <a:t>걷는 중 표현</a:t>
              </a:r>
              <a:r>
                <a:rPr lang="en-US" altLang="ko-KR" sz="1100"/>
                <a:t>)</a:t>
              </a:r>
              <a:endParaRPr lang="ko-KR" altLang="en-US" sz="110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90FA43F-34B0-419C-806E-589A56138436}"/>
                </a:ext>
              </a:extLst>
            </p:cNvPr>
            <p:cNvSpPr/>
            <p:nvPr/>
          </p:nvSpPr>
          <p:spPr>
            <a:xfrm>
              <a:off x="7415274" y="600453"/>
              <a:ext cx="3494972" cy="353317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효과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bg1"/>
                  </a:solidFill>
                </a:rPr>
                <a:t>검은화면에 발소리만 들린다 </a:t>
              </a:r>
              <a:r>
                <a:rPr lang="en-US" altLang="ko-KR" sz="1100" b="1">
                  <a:solidFill>
                    <a:schemeClr val="bg1"/>
                  </a:solidFill>
                </a:rPr>
                <a:t>(5</a:t>
              </a:r>
              <a:r>
                <a:rPr lang="ko-KR" altLang="en-US" sz="1100" b="1">
                  <a:solidFill>
                    <a:schemeClr val="bg1"/>
                  </a:solidFill>
                </a:rPr>
                <a:t>초후</a:t>
              </a:r>
              <a:r>
                <a:rPr lang="en-US" altLang="ko-KR" sz="1100" b="1">
                  <a:solidFill>
                    <a:schemeClr val="bg1"/>
                  </a:solidFill>
                </a:rPr>
                <a:t>)</a:t>
              </a:r>
            </a:p>
            <a:p>
              <a:pPr algn="ctr"/>
              <a:r>
                <a:rPr lang="ko-KR" altLang="en-US" sz="1100" b="1">
                  <a:solidFill>
                    <a:schemeClr val="bg1"/>
                  </a:solidFill>
                </a:rPr>
                <a:t>다음과 같은 대화창이 나온다</a:t>
              </a:r>
              <a:endParaRPr lang="en-US" altLang="ko-KR" sz="110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674C2B2-71FD-4C5C-A36B-F7E6B9AE255F}"/>
                </a:ext>
              </a:extLst>
            </p:cNvPr>
            <p:cNvSpPr/>
            <p:nvPr/>
          </p:nvSpPr>
          <p:spPr>
            <a:xfrm>
              <a:off x="6401507" y="82336"/>
              <a:ext cx="387640" cy="440043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A5534FB-1A24-46FB-957C-3194FEC6B34E}"/>
              </a:ext>
            </a:extLst>
          </p:cNvPr>
          <p:cNvGrpSpPr/>
          <p:nvPr/>
        </p:nvGrpSpPr>
        <p:grpSpPr>
          <a:xfrm>
            <a:off x="5881626" y="3479972"/>
            <a:ext cx="6161762" cy="3283617"/>
            <a:chOff x="5881626" y="3479972"/>
            <a:chExt cx="6161762" cy="328361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31E1F7E-8E80-43AD-812A-0B9625290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435" y="3479972"/>
              <a:ext cx="5255062" cy="303684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DFBA54-AC5A-4ED1-890C-3E870CF08A39}"/>
                </a:ext>
              </a:extLst>
            </p:cNvPr>
            <p:cNvSpPr txBox="1"/>
            <p:nvPr/>
          </p:nvSpPr>
          <p:spPr>
            <a:xfrm>
              <a:off x="6890566" y="4468153"/>
              <a:ext cx="3857994" cy="1723549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신비로운 빛</a:t>
              </a:r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4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주사위</a:t>
              </a:r>
              <a:r>
                <a:rPr lang="en-US" altLang="ko-KR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를 던져서</a:t>
              </a:r>
              <a:r>
                <a: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나온 숫자만큼 </a:t>
              </a:r>
              <a:endPara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이동할 수 있어</a:t>
              </a:r>
              <a:r>
                <a: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!</a:t>
              </a:r>
            </a:p>
            <a:p>
              <a:pPr algn="ctr"/>
              <a:endParaRPr lang="en-US" altLang="ko-KR" sz="1400" b="1">
                <a:highlight>
                  <a:srgbClr val="00FFFF"/>
                </a:highlight>
              </a:endParaRPr>
            </a:p>
            <a:p>
              <a:pPr algn="ctr"/>
              <a:endParaRPr lang="en-US" altLang="ko-KR" sz="1400" b="1">
                <a:highlight>
                  <a:srgbClr val="00FFFF"/>
                </a:highlight>
              </a:endParaRPr>
            </a:p>
            <a:p>
              <a:pPr algn="ctr"/>
              <a:endParaRPr lang="en-US" altLang="ko-KR" sz="1400" b="1">
                <a:highlight>
                  <a:srgbClr val="00FFFF"/>
                </a:highlight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FD7157D-BB22-441A-BA68-78284691B21D}"/>
                </a:ext>
              </a:extLst>
            </p:cNvPr>
            <p:cNvSpPr/>
            <p:nvPr/>
          </p:nvSpPr>
          <p:spPr>
            <a:xfrm>
              <a:off x="8571985" y="5646632"/>
              <a:ext cx="642938" cy="285171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확인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2E5A55A-1878-4568-861F-6C4127AF7613}"/>
                </a:ext>
              </a:extLst>
            </p:cNvPr>
            <p:cNvSpPr/>
            <p:nvPr/>
          </p:nvSpPr>
          <p:spPr>
            <a:xfrm>
              <a:off x="10178704" y="6410272"/>
              <a:ext cx="1864684" cy="35331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깜빡깜빡</a:t>
              </a:r>
              <a:r>
                <a:rPr lang="en-US" altLang="ko-KR" sz="1100"/>
                <a:t>or </a:t>
              </a:r>
              <a:r>
                <a:rPr lang="ko-KR" altLang="en-US" sz="1100"/>
                <a:t>두꺼운 테두리 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F4F085A-7B0C-4F46-8E72-CE4CE50D9156}"/>
                </a:ext>
              </a:extLst>
            </p:cNvPr>
            <p:cNvSpPr/>
            <p:nvPr/>
          </p:nvSpPr>
          <p:spPr>
            <a:xfrm>
              <a:off x="7543408" y="3743356"/>
              <a:ext cx="2405906" cy="353317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효과</a:t>
              </a:r>
              <a:r>
                <a:rPr lang="en-US" altLang="ko-KR" sz="1100"/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주사위</a:t>
              </a:r>
              <a:r>
                <a:rPr lang="ko-KR" altLang="en-US" sz="1100"/>
                <a:t> 위치 강조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9B315EC-883B-4EBE-B694-33B48A3F98F4}"/>
                </a:ext>
              </a:extLst>
            </p:cNvPr>
            <p:cNvSpPr/>
            <p:nvPr/>
          </p:nvSpPr>
          <p:spPr>
            <a:xfrm>
              <a:off x="5881626" y="3479972"/>
              <a:ext cx="387640" cy="440043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83B6B71-49A9-45FD-BBA8-A01B403092A6}"/>
              </a:ext>
            </a:extLst>
          </p:cNvPr>
          <p:cNvSpPr/>
          <p:nvPr/>
        </p:nvSpPr>
        <p:spPr>
          <a:xfrm>
            <a:off x="6921408" y="5978241"/>
            <a:ext cx="3679369" cy="467718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 </a:t>
            </a:r>
            <a:r>
              <a:rPr lang="en-US" altLang="ko-KR" sz="1100" b="1">
                <a:solidFill>
                  <a:schemeClr val="tx1"/>
                </a:solidFill>
              </a:rPr>
              <a:t>Next: </a:t>
            </a:r>
            <a:r>
              <a:rPr lang="ko-KR" altLang="en-US" sz="1100" b="1">
                <a:solidFill>
                  <a:schemeClr val="bg1"/>
                </a:solidFill>
              </a:rPr>
              <a:t>확인 누르고</a:t>
            </a:r>
            <a:r>
              <a:rPr lang="en-US" altLang="ko-KR" sz="1100" b="1">
                <a:solidFill>
                  <a:schemeClr val="bg1"/>
                </a:solidFill>
              </a:rPr>
              <a:t>, </a:t>
            </a:r>
            <a:r>
              <a:rPr lang="ko-KR" altLang="en-US" sz="1100"/>
              <a:t>주사위를 던져 </a:t>
            </a:r>
            <a:endParaRPr lang="en-US" altLang="ko-KR" sz="1100"/>
          </a:p>
          <a:p>
            <a:pPr algn="ctr"/>
            <a:r>
              <a:rPr lang="ko-KR" altLang="en-US" sz="1100"/>
              <a:t>이동완료하면 다음 말풍선 나옴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8B36CE1-EA43-4E6E-B3A8-08D1F2070286}"/>
              </a:ext>
            </a:extLst>
          </p:cNvPr>
          <p:cNvSpPr/>
          <p:nvPr/>
        </p:nvSpPr>
        <p:spPr>
          <a:xfrm>
            <a:off x="5826830" y="1450109"/>
            <a:ext cx="183302" cy="794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5D971D94-327D-4C22-ABA4-DC04F1F64037}"/>
              </a:ext>
            </a:extLst>
          </p:cNvPr>
          <p:cNvSpPr/>
          <p:nvPr/>
        </p:nvSpPr>
        <p:spPr>
          <a:xfrm>
            <a:off x="5563162" y="4852305"/>
            <a:ext cx="318463" cy="794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18F9415-D7FE-4444-BEDC-C3F3426FC533}"/>
              </a:ext>
            </a:extLst>
          </p:cNvPr>
          <p:cNvSpPr/>
          <p:nvPr/>
        </p:nvSpPr>
        <p:spPr>
          <a:xfrm>
            <a:off x="10748560" y="5818908"/>
            <a:ext cx="724973" cy="5649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1E18F2E-1C17-4143-8A5D-DEE36D5219D8}"/>
              </a:ext>
            </a:extLst>
          </p:cNvPr>
          <p:cNvSpPr/>
          <p:nvPr/>
        </p:nvSpPr>
        <p:spPr>
          <a:xfrm>
            <a:off x="7543408" y="235382"/>
            <a:ext cx="2405906" cy="50352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효과</a:t>
            </a:r>
            <a:r>
              <a:rPr lang="en-US" altLang="ko-KR" sz="1100"/>
              <a:t>: </a:t>
            </a:r>
            <a:r>
              <a:rPr lang="ko-KR" altLang="en-US" sz="1100"/>
              <a:t>책갈피 넘기는 효과</a:t>
            </a:r>
            <a:r>
              <a:rPr lang="en-US" altLang="ko-KR" sz="1100"/>
              <a:t>?</a:t>
            </a:r>
          </a:p>
          <a:p>
            <a:pPr algn="ctr"/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오래걸릴거 같으면 </a:t>
            </a:r>
            <a:r>
              <a:rPr lang="en-US" altLang="ko-KR" sz="1100">
                <a:sym typeface="Wingdings" panose="05000000000000000000" pitchFamily="2" charset="2"/>
              </a:rPr>
              <a:t>pass</a:t>
            </a:r>
            <a:endParaRPr lang="ko-KR" altLang="en-US" sz="110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9BBFE0D-636C-4599-9AC6-5EA2FEB9DDBD}"/>
              </a:ext>
            </a:extLst>
          </p:cNvPr>
          <p:cNvSpPr/>
          <p:nvPr/>
        </p:nvSpPr>
        <p:spPr>
          <a:xfrm>
            <a:off x="1133164" y="5978242"/>
            <a:ext cx="3679369" cy="53858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 </a:t>
            </a:r>
            <a:r>
              <a:rPr lang="en-US" altLang="ko-KR" sz="1100" b="1">
                <a:solidFill>
                  <a:schemeClr val="tx1"/>
                </a:solidFill>
              </a:rPr>
              <a:t>Next: </a:t>
            </a:r>
            <a:r>
              <a:rPr lang="ko-KR" altLang="en-US" sz="1100" b="1">
                <a:solidFill>
                  <a:schemeClr val="bg1"/>
                </a:solidFill>
              </a:rPr>
              <a:t>확인 누르면</a:t>
            </a:r>
            <a:r>
              <a:rPr lang="en-US" altLang="ko-KR" sz="1100" b="1">
                <a:solidFill>
                  <a:schemeClr val="bg1"/>
                </a:solidFill>
              </a:rPr>
              <a:t>, </a:t>
            </a:r>
            <a:r>
              <a:rPr lang="ko-KR" altLang="en-US" sz="1100"/>
              <a:t>화면이 점점 밝아지고 주인공이 서있는 상태 </a:t>
            </a:r>
            <a:r>
              <a:rPr lang="en-US" altLang="ko-KR" sz="1100"/>
              <a:t>, </a:t>
            </a:r>
            <a:r>
              <a:rPr lang="ko-KR" altLang="en-US" sz="1100"/>
              <a:t>숲</a:t>
            </a:r>
            <a:r>
              <a:rPr lang="en-US" altLang="ko-KR" sz="1100"/>
              <a:t>BGM</a:t>
            </a:r>
            <a:r>
              <a:rPr lang="ko-KR" altLang="en-US" sz="1100"/>
              <a:t>이 들리기 시작하고 </a:t>
            </a:r>
            <a:endParaRPr lang="en-US" altLang="ko-KR" sz="110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5309E58-123C-46C4-A11B-55F0E8A13E5C}"/>
              </a:ext>
            </a:extLst>
          </p:cNvPr>
          <p:cNvSpPr/>
          <p:nvPr/>
        </p:nvSpPr>
        <p:spPr>
          <a:xfrm>
            <a:off x="1111128" y="6460493"/>
            <a:ext cx="3679369" cy="38469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(5</a:t>
            </a:r>
            <a:r>
              <a:rPr lang="ko-KR" altLang="en-US" sz="1100" b="1">
                <a:solidFill>
                  <a:schemeClr val="tx1"/>
                </a:solidFill>
              </a:rPr>
              <a:t>초 뒤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r>
              <a:rPr lang="ko-KR" altLang="en-US" sz="1100">
                <a:solidFill>
                  <a:schemeClr val="tx1"/>
                </a:solidFill>
              </a:rPr>
              <a:t> </a:t>
            </a:r>
            <a:r>
              <a:rPr lang="ko-KR" altLang="en-US" sz="1100"/>
              <a:t>대화창으로 넘어간다 </a:t>
            </a:r>
            <a:r>
              <a:rPr lang="en-US" altLang="ko-KR" sz="1100" b="1"/>
              <a:t>(</a:t>
            </a:r>
            <a:r>
              <a:rPr lang="ko-KR" altLang="en-US" sz="1100" b="1"/>
              <a:t>주사위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A4C2422-61E1-4EC8-8A1F-155830E0EFA1}"/>
              </a:ext>
            </a:extLst>
          </p:cNvPr>
          <p:cNvSpPr/>
          <p:nvPr/>
        </p:nvSpPr>
        <p:spPr>
          <a:xfrm>
            <a:off x="4316395" y="4162777"/>
            <a:ext cx="2374901" cy="719189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+ </a:t>
            </a:r>
            <a:r>
              <a:rPr lang="ko-KR" altLang="en-US" sz="1100" b="1">
                <a:solidFill>
                  <a:schemeClr val="tx1"/>
                </a:solidFill>
              </a:rPr>
              <a:t>대화창으로 넘어기전에 강으로 카메라 이동했다가 다시 복귀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04B3CD-6E7A-414A-A5EB-2E82105C2F64}"/>
              </a:ext>
            </a:extLst>
          </p:cNvPr>
          <p:cNvSpPr txBox="1"/>
          <p:nvPr/>
        </p:nvSpPr>
        <p:spPr>
          <a:xfrm>
            <a:off x="10896342" y="4112524"/>
            <a:ext cx="3857994" cy="1538883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신비로운 빛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4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이때 </a:t>
            </a:r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주사위</a:t>
            </a:r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의 게이지를 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정확하게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맞추면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원하는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칸으로 이동 할 수 있어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  <a:p>
            <a:pPr algn="ctr"/>
            <a:endParaRPr lang="en-US" altLang="ko-KR" sz="1400" b="1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892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E5658E-5085-44C2-92EF-ADB2EA43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52488"/>
            <a:ext cx="10696575" cy="5181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141AEF2-8E46-4FE1-9C51-488A47F787E3}"/>
              </a:ext>
            </a:extLst>
          </p:cNvPr>
          <p:cNvSpPr/>
          <p:nvPr/>
        </p:nvSpPr>
        <p:spPr>
          <a:xfrm>
            <a:off x="3542055" y="4798549"/>
            <a:ext cx="4650600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기획의도 </a:t>
            </a:r>
            <a:r>
              <a:rPr lang="en-US" altLang="ko-KR" sz="1100"/>
              <a:t>: </a:t>
            </a:r>
            <a:r>
              <a:rPr lang="ko-KR" altLang="en-US" sz="1100"/>
              <a:t>위쪽에 사막이 있다는거 인지시키기</a:t>
            </a:r>
            <a:endParaRPr lang="en-US" altLang="ko-KR" sz="110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C5E5CE-AE01-43FE-B062-6D9FFCBA3CD5}"/>
              </a:ext>
            </a:extLst>
          </p:cNvPr>
          <p:cNvSpPr/>
          <p:nvPr/>
        </p:nvSpPr>
        <p:spPr>
          <a:xfrm>
            <a:off x="3542055" y="5570810"/>
            <a:ext cx="4650600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기획의도 </a:t>
            </a:r>
            <a:r>
              <a:rPr lang="en-US" altLang="ko-KR" sz="1100"/>
              <a:t>: </a:t>
            </a:r>
            <a:r>
              <a:rPr lang="ko-KR" altLang="en-US" sz="1100"/>
              <a:t>아래로 가면 네잎클로바 있다는거 보여주기</a:t>
            </a:r>
            <a:endParaRPr lang="en-US" altLang="ko-KR" sz="110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62654FC-4225-457B-86FF-CBF325A36565}"/>
              </a:ext>
            </a:extLst>
          </p:cNvPr>
          <p:cNvSpPr/>
          <p:nvPr/>
        </p:nvSpPr>
        <p:spPr>
          <a:xfrm>
            <a:off x="3542055" y="5121820"/>
            <a:ext cx="4650600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특정 지역에 가려면 아이템</a:t>
            </a:r>
            <a:r>
              <a:rPr lang="en-US" altLang="ko-KR" sz="1100">
                <a:sym typeface="Wingdings" panose="05000000000000000000" pitchFamily="2" charset="2"/>
              </a:rPr>
              <a:t>(</a:t>
            </a:r>
            <a:r>
              <a:rPr lang="ko-KR" altLang="en-US" sz="1100">
                <a:sym typeface="Wingdings" panose="05000000000000000000" pitchFamily="2" charset="2"/>
              </a:rPr>
              <a:t>귀중품</a:t>
            </a:r>
            <a:r>
              <a:rPr lang="en-US" altLang="ko-KR" sz="1100">
                <a:sym typeface="Wingdings" panose="05000000000000000000" pitchFamily="2" charset="2"/>
              </a:rPr>
              <a:t>)</a:t>
            </a:r>
            <a:r>
              <a:rPr lang="ko-KR" altLang="en-US" sz="1100">
                <a:sym typeface="Wingdings" panose="05000000000000000000" pitchFamily="2" charset="2"/>
              </a:rPr>
              <a:t>이 필요하구나</a:t>
            </a:r>
            <a:r>
              <a:rPr lang="en-US" altLang="ko-KR" sz="1100">
                <a:sym typeface="Wingdings" panose="05000000000000000000" pitchFamily="2" charset="2"/>
              </a:rPr>
              <a:t>!</a:t>
            </a:r>
            <a:endParaRPr lang="en-US" altLang="ko-KR" sz="110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D24EBD9-CDD8-4786-87BC-E2EA496A5BDE}"/>
              </a:ext>
            </a:extLst>
          </p:cNvPr>
          <p:cNvSpPr/>
          <p:nvPr/>
        </p:nvSpPr>
        <p:spPr>
          <a:xfrm rot="19855638">
            <a:off x="7598723" y="1265424"/>
            <a:ext cx="2020291" cy="1009938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715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D33AF97-20C9-4FD9-A494-34D3DC1DBA5C}"/>
              </a:ext>
            </a:extLst>
          </p:cNvPr>
          <p:cNvSpPr/>
          <p:nvPr/>
        </p:nvSpPr>
        <p:spPr>
          <a:xfrm>
            <a:off x="8617527" y="4331855"/>
            <a:ext cx="628073" cy="46669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7AB14-F0C9-4338-86AE-7046C2F50703}"/>
              </a:ext>
            </a:extLst>
          </p:cNvPr>
          <p:cNvSpPr/>
          <p:nvPr/>
        </p:nvSpPr>
        <p:spPr>
          <a:xfrm>
            <a:off x="3893127" y="1962727"/>
            <a:ext cx="628073" cy="46669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F795E72-B51C-4E95-9EE6-2B4178AC7ABB}"/>
              </a:ext>
            </a:extLst>
          </p:cNvPr>
          <p:cNvSpPr/>
          <p:nvPr/>
        </p:nvSpPr>
        <p:spPr>
          <a:xfrm>
            <a:off x="742950" y="823912"/>
            <a:ext cx="401928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2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CF0805-2137-4D3C-A2DD-CC3B8FA1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55" y="158895"/>
            <a:ext cx="9381056" cy="519328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BE4FE2A-AF33-4A5D-A501-6E3BB452645B}"/>
              </a:ext>
            </a:extLst>
          </p:cNvPr>
          <p:cNvSpPr/>
          <p:nvPr/>
        </p:nvSpPr>
        <p:spPr>
          <a:xfrm>
            <a:off x="8340437" y="2103581"/>
            <a:ext cx="886692" cy="2863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사과나무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6C917B-1D8E-4C65-A27E-AC501310330F}"/>
              </a:ext>
            </a:extLst>
          </p:cNvPr>
          <p:cNvSpPr/>
          <p:nvPr/>
        </p:nvSpPr>
        <p:spPr>
          <a:xfrm>
            <a:off x="5994400" y="856672"/>
            <a:ext cx="886692" cy="2863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벌꿀나무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BD336A-5F5D-4938-8580-5F7EDEC83E90}"/>
              </a:ext>
            </a:extLst>
          </p:cNvPr>
          <p:cNvSpPr/>
          <p:nvPr/>
        </p:nvSpPr>
        <p:spPr>
          <a:xfrm>
            <a:off x="3255818" y="570345"/>
            <a:ext cx="886692" cy="2863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사과나무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B56F7A7-A1FA-4EB7-8DE5-EA80811CC523}"/>
              </a:ext>
            </a:extLst>
          </p:cNvPr>
          <p:cNvSpPr/>
          <p:nvPr/>
        </p:nvSpPr>
        <p:spPr>
          <a:xfrm>
            <a:off x="4915291" y="3285836"/>
            <a:ext cx="886692" cy="2863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벌꿀나무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A3A3B13-B127-424B-92DD-3358BB90A855}"/>
              </a:ext>
            </a:extLst>
          </p:cNvPr>
          <p:cNvSpPr/>
          <p:nvPr/>
        </p:nvSpPr>
        <p:spPr>
          <a:xfrm>
            <a:off x="3542056" y="5104131"/>
            <a:ext cx="4650600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수정 </a:t>
            </a:r>
            <a:r>
              <a:rPr lang="en-US" altLang="ko-KR" sz="1100"/>
              <a:t>: </a:t>
            </a:r>
            <a:r>
              <a:rPr lang="ko-KR" altLang="en-US" sz="1100"/>
              <a:t>상호작용을 좀더 촘촘하게 배치</a:t>
            </a:r>
            <a:endParaRPr lang="en-US" altLang="ko-KR" sz="110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AEB73E-AFF0-45DB-85CE-752387C6956B}"/>
              </a:ext>
            </a:extLst>
          </p:cNvPr>
          <p:cNvSpPr/>
          <p:nvPr/>
        </p:nvSpPr>
        <p:spPr>
          <a:xfrm>
            <a:off x="3542056" y="5934338"/>
            <a:ext cx="4650600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상호작용 </a:t>
            </a:r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물음표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r>
              <a:rPr lang="ko-KR" altLang="en-US" sz="1100" b="1">
                <a:solidFill>
                  <a:schemeClr val="tx1"/>
                </a:solidFill>
              </a:rPr>
              <a:t> </a:t>
            </a:r>
            <a:r>
              <a:rPr lang="en-US" altLang="ko-KR" sz="1100"/>
              <a:t>: </a:t>
            </a:r>
            <a:r>
              <a:rPr lang="ko-KR" altLang="en-US" sz="1100"/>
              <a:t>모기 </a:t>
            </a:r>
            <a:r>
              <a:rPr lang="en-US" altLang="ko-KR" sz="1100"/>
              <a:t>/ </a:t>
            </a:r>
            <a:r>
              <a:rPr lang="ko-KR" altLang="en-US" sz="1100"/>
              <a:t>돌멩이</a:t>
            </a:r>
            <a:r>
              <a:rPr lang="en-US" altLang="ko-KR" sz="1100"/>
              <a:t>/ </a:t>
            </a:r>
            <a:r>
              <a:rPr lang="ko-KR" altLang="en-US" sz="1100"/>
              <a:t>네잎클로바 번갈아서 배치ㄱㄱ</a:t>
            </a:r>
            <a:r>
              <a:rPr lang="en-US" altLang="ko-KR" sz="1100"/>
              <a:t>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69CB091-FE90-449B-A928-2E8D0337969C}"/>
              </a:ext>
            </a:extLst>
          </p:cNvPr>
          <p:cNvSpPr/>
          <p:nvPr/>
        </p:nvSpPr>
        <p:spPr>
          <a:xfrm>
            <a:off x="4805172" y="4252620"/>
            <a:ext cx="371475" cy="419100"/>
          </a:xfrm>
          <a:prstGeom prst="roundRect">
            <a:avLst/>
          </a:prstGeom>
          <a:solidFill>
            <a:srgbClr val="F6DE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051587-160D-4EC4-B1D3-21DF1E3DDFC5}"/>
              </a:ext>
            </a:extLst>
          </p:cNvPr>
          <p:cNvSpPr/>
          <p:nvPr/>
        </p:nvSpPr>
        <p:spPr>
          <a:xfrm>
            <a:off x="3542056" y="5508149"/>
            <a:ext cx="4650600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기획의도 </a:t>
            </a:r>
            <a:r>
              <a:rPr lang="en-US" altLang="ko-KR" sz="1100"/>
              <a:t>: </a:t>
            </a:r>
            <a:r>
              <a:rPr lang="ko-KR" altLang="en-US" sz="1100"/>
              <a:t>이동 한턴 한턴이 지루하지 않도록</a:t>
            </a:r>
            <a:endParaRPr lang="en-US" altLang="ko-KR" sz="11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C56D870-AF41-4C34-B0FA-1B89CF070A35}"/>
              </a:ext>
            </a:extLst>
          </p:cNvPr>
          <p:cNvSpPr/>
          <p:nvPr/>
        </p:nvSpPr>
        <p:spPr>
          <a:xfrm>
            <a:off x="1398876" y="351991"/>
            <a:ext cx="401928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0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F70D5DE-ADD6-4128-9567-BB9FF0C7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11" y="1087243"/>
            <a:ext cx="10687050" cy="52482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0A80E18-FE6A-4F3F-B579-80C4355EB477}"/>
              </a:ext>
            </a:extLst>
          </p:cNvPr>
          <p:cNvSpPr/>
          <p:nvPr/>
        </p:nvSpPr>
        <p:spPr>
          <a:xfrm>
            <a:off x="3477400" y="5029512"/>
            <a:ext cx="4650600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수정 </a:t>
            </a:r>
            <a:r>
              <a:rPr lang="en-US" altLang="ko-KR" sz="1100"/>
              <a:t>: </a:t>
            </a:r>
            <a:r>
              <a:rPr lang="ko-KR" altLang="en-US" sz="1100"/>
              <a:t>위에 사막 안보이고</a:t>
            </a:r>
            <a:r>
              <a:rPr lang="en-US" altLang="ko-KR" sz="1100"/>
              <a:t>, </a:t>
            </a:r>
            <a:r>
              <a:rPr lang="ko-KR" altLang="en-US" sz="1100"/>
              <a:t>좀더 풍성하게 나무배치</a:t>
            </a:r>
            <a:endParaRPr lang="en-US" altLang="ko-KR" sz="110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439FE5C-4958-40D2-9719-5D040F596F67}"/>
              </a:ext>
            </a:extLst>
          </p:cNvPr>
          <p:cNvSpPr/>
          <p:nvPr/>
        </p:nvSpPr>
        <p:spPr>
          <a:xfrm>
            <a:off x="3477400" y="5876479"/>
            <a:ext cx="4650600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***</a:t>
            </a:r>
            <a:r>
              <a:rPr lang="ko-KR" altLang="en-US" sz="1100" b="1">
                <a:solidFill>
                  <a:schemeClr val="tx1"/>
                </a:solidFill>
              </a:rPr>
              <a:t>대사 수정</a:t>
            </a:r>
            <a:r>
              <a:rPr lang="en-US" altLang="ko-KR" sz="1100"/>
              <a:t>:  </a:t>
            </a:r>
            <a:r>
              <a:rPr lang="ko-KR" altLang="en-US" sz="1100"/>
              <a:t>남쪽 </a:t>
            </a:r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아랫쪽</a:t>
            </a:r>
            <a:endParaRPr lang="en-US" altLang="ko-KR" sz="11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95BE54-D7D0-4363-9C0B-7A00D3460502}"/>
              </a:ext>
            </a:extLst>
          </p:cNvPr>
          <p:cNvSpPr/>
          <p:nvPr/>
        </p:nvSpPr>
        <p:spPr>
          <a:xfrm>
            <a:off x="3477400" y="5452995"/>
            <a:ext cx="4650600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기획의도 </a:t>
            </a:r>
            <a:r>
              <a:rPr lang="en-US" altLang="ko-KR" sz="1100"/>
              <a:t>: </a:t>
            </a:r>
            <a:r>
              <a:rPr lang="ko-KR" altLang="en-US" sz="1100"/>
              <a:t>퀘스트 받을 때 화면 복잡하지 안도록</a:t>
            </a:r>
            <a:endParaRPr lang="en-US" altLang="ko-KR" sz="110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74D55D-3735-48D0-8FDF-72D007CF3A05}"/>
              </a:ext>
            </a:extLst>
          </p:cNvPr>
          <p:cNvSpPr/>
          <p:nvPr/>
        </p:nvSpPr>
        <p:spPr>
          <a:xfrm>
            <a:off x="355311" y="1087243"/>
            <a:ext cx="401928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65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2C0E5B-8C61-4FA0-A9E5-233F4F343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7" y="304077"/>
            <a:ext cx="12207887" cy="53416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857D9C-67FE-4C96-BD82-802D8A1ACF49}"/>
              </a:ext>
            </a:extLst>
          </p:cNvPr>
          <p:cNvSpPr/>
          <p:nvPr/>
        </p:nvSpPr>
        <p:spPr>
          <a:xfrm>
            <a:off x="0" y="304077"/>
            <a:ext cx="2179782" cy="655118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전체적인 배치참고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1770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E5E676-2977-401E-802C-6C7136368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9" y="239423"/>
            <a:ext cx="12074042" cy="646545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819ACC-342D-4078-A73A-8627D189C7AF}"/>
              </a:ext>
            </a:extLst>
          </p:cNvPr>
          <p:cNvSpPr/>
          <p:nvPr/>
        </p:nvSpPr>
        <p:spPr>
          <a:xfrm>
            <a:off x="58979" y="239423"/>
            <a:ext cx="2179782" cy="655118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개미굴 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변경전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4788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062DA8-93B8-413B-BFAF-47CA05AC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140" y="0"/>
            <a:ext cx="14202095" cy="653010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C3640FC-69A0-4A2B-8718-C6392F2D11CA}"/>
              </a:ext>
            </a:extLst>
          </p:cNvPr>
          <p:cNvSpPr/>
          <p:nvPr/>
        </p:nvSpPr>
        <p:spPr>
          <a:xfrm>
            <a:off x="7458274" y="3106494"/>
            <a:ext cx="5805144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강화석 배치 </a:t>
            </a:r>
            <a:r>
              <a:rPr lang="en-US" altLang="ko-KR" sz="1100"/>
              <a:t>: </a:t>
            </a:r>
            <a:r>
              <a:rPr lang="ko-KR" altLang="en-US" sz="1100"/>
              <a:t>개미굴 근처에서 충분히 재화수급할 수 있도록 </a:t>
            </a:r>
            <a:r>
              <a:rPr lang="en-US" altLang="ko-KR" sz="1100"/>
              <a:t>and </a:t>
            </a:r>
            <a:r>
              <a:rPr lang="ko-KR" altLang="en-US" sz="1100"/>
              <a:t>맵 허전하지 않기 위함</a:t>
            </a:r>
            <a:endParaRPr lang="en-US" altLang="ko-KR" sz="110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906C8C0-6D8D-498B-BF14-368625E619AC}"/>
              </a:ext>
            </a:extLst>
          </p:cNvPr>
          <p:cNvSpPr/>
          <p:nvPr/>
        </p:nvSpPr>
        <p:spPr>
          <a:xfrm>
            <a:off x="1094420" y="5717309"/>
            <a:ext cx="5805144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호수 </a:t>
            </a:r>
            <a:r>
              <a:rPr lang="en-US" altLang="ko-KR" sz="1100" b="1">
                <a:solidFill>
                  <a:schemeClr val="tx1"/>
                </a:solidFill>
              </a:rPr>
              <a:t>,</a:t>
            </a:r>
            <a:r>
              <a:rPr lang="ko-KR" altLang="en-US" sz="1100" b="1">
                <a:solidFill>
                  <a:schemeClr val="tx1"/>
                </a:solidFill>
              </a:rPr>
              <a:t>사과 나무 </a:t>
            </a:r>
            <a:r>
              <a:rPr lang="en-US" altLang="ko-KR" sz="1100"/>
              <a:t>: HP/ SP</a:t>
            </a:r>
            <a:r>
              <a:rPr lang="ko-KR" altLang="en-US" sz="1100"/>
              <a:t>관리 할수 있도록 </a:t>
            </a:r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주변 나무는 잘린나무 위주로</a:t>
            </a:r>
            <a:endParaRPr lang="en-US" altLang="ko-KR" sz="110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0182B7-EAFD-4B7A-8F82-7B3020321CE4}"/>
              </a:ext>
            </a:extLst>
          </p:cNvPr>
          <p:cNvSpPr/>
          <p:nvPr/>
        </p:nvSpPr>
        <p:spPr>
          <a:xfrm>
            <a:off x="1094420" y="6123709"/>
            <a:ext cx="5805144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초록타일</a:t>
            </a:r>
            <a:r>
              <a:rPr lang="en-US" altLang="ko-KR" sz="1100" b="1">
                <a:solidFill>
                  <a:schemeClr val="bg1"/>
                </a:solidFill>
              </a:rPr>
              <a:t>: </a:t>
            </a:r>
            <a:r>
              <a:rPr lang="ko-KR" altLang="en-US" sz="1100" b="1">
                <a:solidFill>
                  <a:schemeClr val="bg1"/>
                </a:solidFill>
              </a:rPr>
              <a:t>개미굴 타일위에 배치하니 이상해서 일케함 </a:t>
            </a:r>
            <a:r>
              <a:rPr lang="ko-KR" altLang="en-US" sz="1100" b="1" u="sng">
                <a:solidFill>
                  <a:schemeClr val="bg1"/>
                </a:solidFill>
              </a:rPr>
              <a:t>이게 더 어색하면 삭제해도 ㄱㅊ</a:t>
            </a:r>
            <a:endParaRPr lang="en-US" altLang="ko-KR" sz="1100" u="sng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EB4C6C-B765-4737-ABC1-61C803496911}"/>
              </a:ext>
            </a:extLst>
          </p:cNvPr>
          <p:cNvSpPr/>
          <p:nvPr/>
        </p:nvSpPr>
        <p:spPr>
          <a:xfrm>
            <a:off x="-692817" y="151232"/>
            <a:ext cx="6040671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기획의도</a:t>
            </a:r>
            <a:r>
              <a:rPr lang="en-US" altLang="ko-KR" sz="1100"/>
              <a:t>: </a:t>
            </a:r>
            <a:r>
              <a:rPr lang="ko-KR" altLang="en-US" sz="1100"/>
              <a:t>개미가 점령한 지역이 더 크고</a:t>
            </a:r>
            <a:r>
              <a:rPr lang="en-US" altLang="ko-KR" sz="1100"/>
              <a:t>, </a:t>
            </a:r>
            <a:r>
              <a:rPr lang="ko-KR" altLang="en-US" sz="1100"/>
              <a:t>동물의 시체등 황폐함이 드러나도록 연출</a:t>
            </a:r>
            <a:endParaRPr lang="en-US" altLang="ko-KR" sz="11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7947C6-6596-415C-B9DD-97C0AD45EFA8}"/>
              </a:ext>
            </a:extLst>
          </p:cNvPr>
          <p:cNvSpPr/>
          <p:nvPr/>
        </p:nvSpPr>
        <p:spPr>
          <a:xfrm>
            <a:off x="480202" y="557632"/>
            <a:ext cx="4211871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대략적인 배치이니</a:t>
            </a:r>
            <a:r>
              <a:rPr lang="en-US" altLang="ko-KR" sz="1100"/>
              <a:t>, </a:t>
            </a:r>
            <a:r>
              <a:rPr lang="ko-KR" altLang="en-US" sz="1100"/>
              <a:t>거리조절은 예성이가 자의적으로 판단 </a:t>
            </a:r>
            <a:endParaRPr lang="en-US" altLang="ko-KR" sz="11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5326F7C-B3C2-406F-9AFC-3BE6BE349679}"/>
              </a:ext>
            </a:extLst>
          </p:cNvPr>
          <p:cNvSpPr/>
          <p:nvPr/>
        </p:nvSpPr>
        <p:spPr>
          <a:xfrm>
            <a:off x="8532001" y="5708439"/>
            <a:ext cx="4211871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오브젝트 배치는 예성이가 자의적으로 판단 </a:t>
            </a:r>
            <a:endParaRPr lang="en-US" altLang="ko-KR" sz="1100" b="1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855D2AE-142C-4EBF-B334-709C62AB49DC}"/>
              </a:ext>
            </a:extLst>
          </p:cNvPr>
          <p:cNvSpPr/>
          <p:nvPr/>
        </p:nvSpPr>
        <p:spPr>
          <a:xfrm>
            <a:off x="7578347" y="504549"/>
            <a:ext cx="5611180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숨겨진 보물상자</a:t>
            </a:r>
            <a:r>
              <a:rPr lang="en-US" altLang="ko-KR" sz="1100"/>
              <a:t>: </a:t>
            </a:r>
            <a:r>
              <a:rPr lang="ko-KR" altLang="en-US" sz="1100"/>
              <a:t>무기지급 </a:t>
            </a:r>
            <a:r>
              <a:rPr lang="en-US" altLang="ko-KR" sz="1100"/>
              <a:t>(</a:t>
            </a:r>
            <a:r>
              <a:rPr lang="ko-KR" altLang="en-US" sz="1100"/>
              <a:t>활랜덤으로 </a:t>
            </a:r>
            <a:r>
              <a:rPr lang="en-US" altLang="ko-KR" sz="1100"/>
              <a:t>or</a:t>
            </a:r>
            <a:r>
              <a:rPr lang="ko-KR" altLang="en-US" sz="1100"/>
              <a:t> 검</a:t>
            </a:r>
            <a:r>
              <a:rPr lang="en-US" altLang="ko-KR" sz="1100"/>
              <a:t>lv2)	// </a:t>
            </a:r>
            <a:r>
              <a:rPr lang="ko-KR" altLang="en-US" sz="1100"/>
              <a:t>리소스는 공유문서 참고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106347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3FDC5-29DD-43CC-838A-50DE71565DE8}"/>
              </a:ext>
            </a:extLst>
          </p:cNvPr>
          <p:cNvSpPr/>
          <p:nvPr/>
        </p:nvSpPr>
        <p:spPr>
          <a:xfrm>
            <a:off x="429800" y="141161"/>
            <a:ext cx="5133171" cy="39043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D38B7D-719F-4D78-985D-C26154259E37}"/>
              </a:ext>
            </a:extLst>
          </p:cNvPr>
          <p:cNvGrpSpPr/>
          <p:nvPr/>
        </p:nvGrpSpPr>
        <p:grpSpPr>
          <a:xfrm>
            <a:off x="1068812" y="1067959"/>
            <a:ext cx="4000198" cy="1538883"/>
            <a:chOff x="-4996575" y="2081909"/>
            <a:chExt cx="3857994" cy="1413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8290D9-CFF3-4378-A312-E3C6F07AF09A}"/>
                </a:ext>
              </a:extLst>
            </p:cNvPr>
            <p:cNvSpPr txBox="1"/>
            <p:nvPr/>
          </p:nvSpPr>
          <p:spPr>
            <a:xfrm>
              <a:off x="-4996575" y="2081909"/>
              <a:ext cx="3857994" cy="1413381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횃불</a:t>
              </a:r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4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어두운 </a:t>
              </a:r>
              <a:r>
                <a:rPr lang="en-US" altLang="ko-KR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개미굴</a:t>
              </a:r>
              <a:r>
                <a:rPr lang="en-US" altLang="ko-KR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  <a:r>
                <a:rPr lang="ko-KR" altLang="en-US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내부 입니다</a:t>
              </a:r>
              <a:r>
                <a: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.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횃불을 켜시겠습니까</a:t>
              </a:r>
              <a:r>
                <a: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?</a:t>
              </a:r>
            </a:p>
            <a:p>
              <a:pPr algn="ctr"/>
              <a:endParaRPr lang="en-US" altLang="ko-KR" sz="1600" b="1">
                <a:highlight>
                  <a:srgbClr val="00FFFF"/>
                </a:highlight>
              </a:endParaRPr>
            </a:p>
            <a:p>
              <a:pPr algn="ctr"/>
              <a:endParaRPr lang="en-US" altLang="ko-KR" sz="1400" b="1">
                <a:highlight>
                  <a:srgbClr val="00FFFF"/>
                </a:highlight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BEA3127-546C-44F6-BFD4-8424F7F3D7A2}"/>
                </a:ext>
              </a:extLst>
            </p:cNvPr>
            <p:cNvSpPr/>
            <p:nvPr/>
          </p:nvSpPr>
          <p:spPr>
            <a:xfrm>
              <a:off x="-3389047" y="3064194"/>
              <a:ext cx="642938" cy="285171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확인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C3F69CA-DF37-4005-818B-1206EBDF4B4E}"/>
              </a:ext>
            </a:extLst>
          </p:cNvPr>
          <p:cNvSpPr/>
          <p:nvPr/>
        </p:nvSpPr>
        <p:spPr>
          <a:xfrm>
            <a:off x="1588502" y="179548"/>
            <a:ext cx="3041861" cy="38469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사운드</a:t>
            </a:r>
            <a:r>
              <a:rPr lang="en-US" altLang="ko-KR" sz="1100"/>
              <a:t>: </a:t>
            </a:r>
            <a:r>
              <a:rPr lang="ko-KR" altLang="en-US" sz="1100"/>
              <a:t>아무 소리도 들리지 않는다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0C16F61-140D-4712-9618-5A5C2CD17F1C}"/>
              </a:ext>
            </a:extLst>
          </p:cNvPr>
          <p:cNvSpPr/>
          <p:nvPr/>
        </p:nvSpPr>
        <p:spPr>
          <a:xfrm>
            <a:off x="1138004" y="658173"/>
            <a:ext cx="3623795" cy="38469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효과</a:t>
            </a:r>
            <a:r>
              <a:rPr lang="en-US" altLang="ko-KR" sz="1100" b="1">
                <a:solidFill>
                  <a:schemeClr val="tx1"/>
                </a:solidFill>
              </a:rPr>
              <a:t>: </a:t>
            </a:r>
            <a:r>
              <a:rPr lang="ko-KR" altLang="en-US" sz="1100" b="1">
                <a:solidFill>
                  <a:schemeClr val="bg1"/>
                </a:solidFill>
              </a:rPr>
              <a:t>검은 화면에 다음 대화창이 나온다</a:t>
            </a:r>
            <a:endParaRPr lang="en-US" altLang="ko-KR" sz="11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9E60F7C-C8A5-4FDA-A044-D7CDAF8A683F}"/>
              </a:ext>
            </a:extLst>
          </p:cNvPr>
          <p:cNvSpPr/>
          <p:nvPr/>
        </p:nvSpPr>
        <p:spPr>
          <a:xfrm>
            <a:off x="82684" y="141161"/>
            <a:ext cx="401928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5858822-03B4-4E7F-AFCF-B0F020A6EEDD}"/>
              </a:ext>
            </a:extLst>
          </p:cNvPr>
          <p:cNvSpPr/>
          <p:nvPr/>
        </p:nvSpPr>
        <p:spPr>
          <a:xfrm>
            <a:off x="1156700" y="2890420"/>
            <a:ext cx="3679369" cy="53858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 </a:t>
            </a:r>
            <a:r>
              <a:rPr lang="en-US" altLang="ko-KR" sz="1100" b="1">
                <a:solidFill>
                  <a:schemeClr val="tx1"/>
                </a:solidFill>
              </a:rPr>
              <a:t>Next: </a:t>
            </a:r>
            <a:r>
              <a:rPr lang="ko-KR" altLang="en-US" sz="1100" b="1">
                <a:solidFill>
                  <a:schemeClr val="bg1"/>
                </a:solidFill>
              </a:rPr>
              <a:t>확인을 누르면</a:t>
            </a:r>
            <a:r>
              <a:rPr lang="en-US" altLang="ko-KR" sz="1100" b="1">
                <a:solidFill>
                  <a:schemeClr val="bg1"/>
                </a:solidFill>
              </a:rPr>
              <a:t>, </a:t>
            </a:r>
            <a:r>
              <a:rPr lang="ko-KR" altLang="en-US" sz="1100"/>
              <a:t>화면이 밝아진다</a:t>
            </a:r>
            <a:r>
              <a:rPr lang="en-US" altLang="ko-KR" sz="1100"/>
              <a:t>.</a:t>
            </a:r>
            <a:r>
              <a:rPr lang="ko-KR" altLang="en-US" sz="1100"/>
              <a:t> </a:t>
            </a:r>
            <a:endParaRPr lang="en-US" altLang="ko-KR" sz="1100"/>
          </a:p>
          <a:p>
            <a:pPr algn="ctr"/>
            <a:r>
              <a:rPr lang="ko-KR" altLang="en-US" sz="1100"/>
              <a:t>개미굴 </a:t>
            </a:r>
            <a:r>
              <a:rPr lang="en-US" altLang="ko-KR" sz="1100"/>
              <a:t>BGM</a:t>
            </a:r>
            <a:r>
              <a:rPr lang="ko-KR" altLang="en-US" sz="1100"/>
              <a:t>이 들리기 시작</a:t>
            </a:r>
            <a:endParaRPr lang="en-US" altLang="ko-KR" sz="110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B57B39-F79D-47C4-B426-F5DFFF15B1FA}"/>
              </a:ext>
            </a:extLst>
          </p:cNvPr>
          <p:cNvSpPr/>
          <p:nvPr/>
        </p:nvSpPr>
        <p:spPr>
          <a:xfrm>
            <a:off x="1156700" y="3484005"/>
            <a:ext cx="3679369" cy="38469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(5</a:t>
            </a:r>
            <a:r>
              <a:rPr lang="ko-KR" altLang="en-US" sz="1100" b="1">
                <a:solidFill>
                  <a:schemeClr val="tx1"/>
                </a:solidFill>
              </a:rPr>
              <a:t>초 뒤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r>
              <a:rPr lang="ko-KR" altLang="en-US" sz="1100">
                <a:solidFill>
                  <a:schemeClr val="tx1"/>
                </a:solidFill>
              </a:rPr>
              <a:t> </a:t>
            </a:r>
            <a:r>
              <a:rPr lang="ko-KR" altLang="en-US" sz="1100">
                <a:solidFill>
                  <a:schemeClr val="bg1"/>
                </a:solidFill>
              </a:rPr>
              <a:t>자동으로 </a:t>
            </a:r>
            <a:r>
              <a:rPr lang="ko-KR" altLang="en-US" sz="1100"/>
              <a:t>대화창으로 넘어간다 </a:t>
            </a:r>
            <a:r>
              <a:rPr lang="en-US" altLang="ko-KR" sz="1100" b="1"/>
              <a:t>(</a:t>
            </a:r>
            <a:r>
              <a:rPr lang="ko-KR" altLang="en-US" sz="1100" b="1"/>
              <a:t>입구 개미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88E808-0569-4863-A23A-A5B8EB182950}"/>
              </a:ext>
            </a:extLst>
          </p:cNvPr>
          <p:cNvSpPr/>
          <p:nvPr/>
        </p:nvSpPr>
        <p:spPr>
          <a:xfrm>
            <a:off x="6293969" y="179548"/>
            <a:ext cx="401928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8079C9-F8D7-41E0-9ED3-52FD1DB6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97" y="179548"/>
            <a:ext cx="4762500" cy="295275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51C1797-C33A-4507-A136-9F04F1689B64}"/>
              </a:ext>
            </a:extLst>
          </p:cNvPr>
          <p:cNvGrpSpPr/>
          <p:nvPr/>
        </p:nvGrpSpPr>
        <p:grpSpPr>
          <a:xfrm>
            <a:off x="8120190" y="2949312"/>
            <a:ext cx="4000198" cy="1690529"/>
            <a:chOff x="6710205" y="3276082"/>
            <a:chExt cx="4000198" cy="16905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549401-2698-4A5C-BA37-E01F2ED730EB}"/>
                </a:ext>
              </a:extLst>
            </p:cNvPr>
            <p:cNvSpPr txBox="1"/>
            <p:nvPr/>
          </p:nvSpPr>
          <p:spPr>
            <a:xfrm>
              <a:off x="6710205" y="3276082"/>
              <a:ext cx="4000198" cy="1600438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일개미</a:t>
              </a:r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이봐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빨리 서둘러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!</a:t>
              </a: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우리를 괴롭히던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인간마을 습격작전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이 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얼마 남지 않았어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!</a:t>
              </a:r>
              <a:endParaRPr lang="en-US" altLang="ko-KR" sz="1200" b="1">
                <a:highlight>
                  <a:srgbClr val="00FFFF"/>
                </a:highlight>
              </a:endParaRPr>
            </a:p>
            <a:p>
              <a:pPr algn="ctr"/>
              <a:endParaRPr lang="en-US" altLang="ko-KR" sz="1200" b="1">
                <a:highlight>
                  <a:srgbClr val="00FFFF"/>
                </a:highlight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3BE65B3-0729-4728-B8DE-E149C825CD7B}"/>
                </a:ext>
              </a:extLst>
            </p:cNvPr>
            <p:cNvSpPr/>
            <p:nvPr/>
          </p:nvSpPr>
          <p:spPr>
            <a:xfrm>
              <a:off x="9971456" y="4656118"/>
              <a:ext cx="666636" cy="310493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확인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2260FA2-DBC4-4A1A-B2EA-D4E8CD0AB038}"/>
              </a:ext>
            </a:extLst>
          </p:cNvPr>
          <p:cNvGrpSpPr/>
          <p:nvPr/>
        </p:nvGrpSpPr>
        <p:grpSpPr>
          <a:xfrm>
            <a:off x="8120190" y="5076642"/>
            <a:ext cx="4000198" cy="1354217"/>
            <a:chOff x="-4984827" y="1759551"/>
            <a:chExt cx="3857994" cy="1243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CA0AC-86CA-4CEA-9A8C-AFA6155501A8}"/>
                </a:ext>
              </a:extLst>
            </p:cNvPr>
            <p:cNvSpPr txBox="1"/>
            <p:nvPr/>
          </p:nvSpPr>
          <p:spPr>
            <a:xfrm>
              <a:off x="-4984827" y="1759551"/>
              <a:ext cx="3857994" cy="1243777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신비로운 빛</a:t>
              </a:r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2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‘... 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휴 다행이야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,</a:t>
              </a: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개미들이 눈이 나빠서 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우릴 알아보지 못하나봐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’</a:t>
              </a:r>
            </a:p>
            <a:p>
              <a:pPr algn="ctr"/>
              <a:endParaRPr lang="en-US" altLang="ko-KR" sz="12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39B74F-EB56-46B9-AFF1-73EC463838EF}"/>
                </a:ext>
              </a:extLst>
            </p:cNvPr>
            <p:cNvSpPr/>
            <p:nvPr/>
          </p:nvSpPr>
          <p:spPr>
            <a:xfrm>
              <a:off x="-1808323" y="2675120"/>
              <a:ext cx="642938" cy="285171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확인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A327DE0-4F33-4700-97C8-F30B625490A6}"/>
              </a:ext>
            </a:extLst>
          </p:cNvPr>
          <p:cNvSpPr/>
          <p:nvPr/>
        </p:nvSpPr>
        <p:spPr>
          <a:xfrm>
            <a:off x="7556216" y="226761"/>
            <a:ext cx="3041861" cy="38469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사운드</a:t>
            </a:r>
            <a:r>
              <a:rPr lang="en-US" altLang="ko-KR" sz="1100"/>
              <a:t>: </a:t>
            </a:r>
            <a:r>
              <a:rPr lang="ko-KR" altLang="en-US" sz="1100"/>
              <a:t>개미굴 </a:t>
            </a:r>
            <a:r>
              <a:rPr lang="en-US" altLang="ko-KR" sz="1100"/>
              <a:t>BGM</a:t>
            </a:r>
            <a:endParaRPr lang="ko-KR" altLang="en-US" sz="11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E6689D1-4C19-497E-9BF6-2D27B0BAC7CE}"/>
              </a:ext>
            </a:extLst>
          </p:cNvPr>
          <p:cNvSpPr/>
          <p:nvPr/>
        </p:nvSpPr>
        <p:spPr>
          <a:xfrm>
            <a:off x="7265249" y="620278"/>
            <a:ext cx="3623795" cy="38469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효과</a:t>
            </a:r>
            <a:r>
              <a:rPr lang="en-US" altLang="ko-KR" sz="1100" b="1">
                <a:solidFill>
                  <a:schemeClr val="tx1"/>
                </a:solidFill>
              </a:rPr>
              <a:t>: </a:t>
            </a:r>
            <a:r>
              <a:rPr lang="ko-KR" altLang="en-US" sz="1100" b="1">
                <a:solidFill>
                  <a:schemeClr val="bg1"/>
                </a:solidFill>
              </a:rPr>
              <a:t>개미굴 입구 개미와 대화</a:t>
            </a:r>
            <a:endParaRPr lang="en-US" altLang="ko-KR" sz="11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E3B42A-08D4-43C3-8130-830CF0F36854}"/>
              </a:ext>
            </a:extLst>
          </p:cNvPr>
          <p:cNvSpPr txBox="1"/>
          <p:nvPr/>
        </p:nvSpPr>
        <p:spPr>
          <a:xfrm>
            <a:off x="484612" y="5026854"/>
            <a:ext cx="5288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개미에게 들키지 않고 </a:t>
            </a:r>
            <a:r>
              <a:rPr lang="ko-KR" altLang="en-US" sz="1400"/>
              <a:t>자유롭게 이동가능한 환경임을 인지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다른 일개미</a:t>
            </a:r>
            <a:r>
              <a:rPr lang="en-US" altLang="ko-KR" sz="1400" b="1"/>
              <a:t>NPC</a:t>
            </a:r>
            <a:r>
              <a:rPr lang="ko-KR" altLang="en-US" sz="1400"/>
              <a:t>도 </a:t>
            </a:r>
            <a:r>
              <a:rPr lang="ko-KR" altLang="en-US" sz="1400" u="sng"/>
              <a:t>같은말 반복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2FC7107-E7F0-41F2-A8E0-9EECEC3F25BC}"/>
              </a:ext>
            </a:extLst>
          </p:cNvPr>
          <p:cNvSpPr/>
          <p:nvPr/>
        </p:nvSpPr>
        <p:spPr>
          <a:xfrm>
            <a:off x="9619022" y="2093344"/>
            <a:ext cx="420905" cy="859991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9A7FF6E2-F524-401B-A4BF-68552AC0A6DC}"/>
              </a:ext>
            </a:extLst>
          </p:cNvPr>
          <p:cNvSpPr/>
          <p:nvPr/>
        </p:nvSpPr>
        <p:spPr>
          <a:xfrm>
            <a:off x="11240916" y="4682921"/>
            <a:ext cx="960582" cy="343933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EA93975-C091-4EA7-9121-A046FF10FDEF}"/>
              </a:ext>
            </a:extLst>
          </p:cNvPr>
          <p:cNvSpPr/>
          <p:nvPr/>
        </p:nvSpPr>
        <p:spPr>
          <a:xfrm>
            <a:off x="7021387" y="2412199"/>
            <a:ext cx="757382" cy="46982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입구</a:t>
            </a:r>
            <a:endParaRPr lang="ko-KR" altLang="en-US" b="1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0954FB1-21F2-4271-977C-0EDE45B610D1}"/>
              </a:ext>
            </a:extLst>
          </p:cNvPr>
          <p:cNvSpPr/>
          <p:nvPr/>
        </p:nvSpPr>
        <p:spPr>
          <a:xfrm>
            <a:off x="5910087" y="1440236"/>
            <a:ext cx="261330" cy="794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95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C3233A-0F7E-4724-95A9-D2E039CA0A8B}"/>
              </a:ext>
            </a:extLst>
          </p:cNvPr>
          <p:cNvSpPr/>
          <p:nvPr/>
        </p:nvSpPr>
        <p:spPr>
          <a:xfrm>
            <a:off x="69530" y="75756"/>
            <a:ext cx="688722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3-1</a:t>
            </a:r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0C6D9F-6D26-4C5F-9783-7D8C82CF0FB4}"/>
              </a:ext>
            </a:extLst>
          </p:cNvPr>
          <p:cNvGrpSpPr/>
          <p:nvPr/>
        </p:nvGrpSpPr>
        <p:grpSpPr>
          <a:xfrm>
            <a:off x="100143" y="554873"/>
            <a:ext cx="9099690" cy="6151252"/>
            <a:chOff x="109380" y="259309"/>
            <a:chExt cx="9099690" cy="61512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37AF40-ECC2-4A6B-825B-1A4900891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80" y="259309"/>
              <a:ext cx="9099690" cy="6151252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6349CE7-FC06-418B-B9AA-88F21FD35964}"/>
                </a:ext>
              </a:extLst>
            </p:cNvPr>
            <p:cNvSpPr/>
            <p:nvPr/>
          </p:nvSpPr>
          <p:spPr>
            <a:xfrm>
              <a:off x="1397327" y="1337720"/>
              <a:ext cx="2395302" cy="307970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solidFill>
                    <a:schemeClr val="tx1"/>
                  </a:solidFill>
                </a:rPr>
                <a:t>신참 개미</a:t>
              </a:r>
              <a:r>
                <a:rPr lang="ko-KR" altLang="en-US" sz="1400"/>
                <a:t> </a:t>
              </a:r>
              <a:r>
                <a:rPr lang="en-US" altLang="ko-KR" sz="1400"/>
                <a:t>: </a:t>
              </a:r>
              <a:r>
                <a:rPr lang="ko-KR" altLang="en-US" sz="1400"/>
                <a:t>퍼즐</a:t>
              </a:r>
              <a:r>
                <a:rPr lang="en-US" altLang="ko-KR" sz="1400"/>
                <a:t>1 </a:t>
              </a:r>
              <a:r>
                <a:rPr lang="ko-KR" altLang="en-US" sz="1400"/>
                <a:t>설명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030216E-85FE-4014-A0D7-CD3F5F822D4F}"/>
                </a:ext>
              </a:extLst>
            </p:cNvPr>
            <p:cNvSpPr/>
            <p:nvPr/>
          </p:nvSpPr>
          <p:spPr>
            <a:xfrm>
              <a:off x="1790080" y="5022569"/>
              <a:ext cx="2566838" cy="1354217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solidFill>
                    <a:schemeClr val="tx1"/>
                  </a:solidFill>
                </a:rPr>
                <a:t>일개미</a:t>
              </a:r>
              <a:r>
                <a:rPr lang="en-US" altLang="ko-KR" sz="1400"/>
                <a:t>: 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이봐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빨리 서둘러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!</a:t>
              </a: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우리를 괴롭히던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인간마을 기습작전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이 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얼마 남지 않았어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!</a:t>
              </a:r>
              <a:endParaRPr lang="en-US" altLang="ko-KR" sz="1200" b="1">
                <a:highlight>
                  <a:srgbClr val="00FFFF"/>
                </a:highlight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7E008E4-5C16-4B00-9029-DCCC32756076}"/>
                </a:ext>
              </a:extLst>
            </p:cNvPr>
            <p:cNvSpPr/>
            <p:nvPr/>
          </p:nvSpPr>
          <p:spPr>
            <a:xfrm>
              <a:off x="767489" y="3591634"/>
              <a:ext cx="1938766" cy="307970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solidFill>
                    <a:schemeClr val="tx1"/>
                  </a:solidFill>
                </a:rPr>
                <a:t>일개미</a:t>
              </a:r>
              <a:r>
                <a:rPr lang="en-US" altLang="ko-KR" sz="1400"/>
                <a:t>: 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같은말반복</a:t>
              </a:r>
              <a:endParaRPr lang="en-US" altLang="ko-KR" sz="1200" b="1">
                <a:highlight>
                  <a:srgbClr val="00FFFF"/>
                </a:highlight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7818293-DDF4-44B1-B25C-D6CB5F89A364}"/>
                </a:ext>
              </a:extLst>
            </p:cNvPr>
            <p:cNvSpPr/>
            <p:nvPr/>
          </p:nvSpPr>
          <p:spPr>
            <a:xfrm>
              <a:off x="5121043" y="4834809"/>
              <a:ext cx="2130246" cy="307970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solidFill>
                    <a:schemeClr val="tx1"/>
                  </a:solidFill>
                </a:rPr>
                <a:t>고참 개미</a:t>
              </a:r>
              <a:r>
                <a:rPr lang="ko-KR" altLang="en-US" sz="1400"/>
                <a:t> </a:t>
              </a:r>
              <a:r>
                <a:rPr lang="en-US" altLang="ko-KR" sz="1400"/>
                <a:t>: </a:t>
              </a:r>
              <a:r>
                <a:rPr lang="ko-KR" altLang="en-US" sz="1400"/>
                <a:t>퍼즐</a:t>
              </a:r>
              <a:r>
                <a:rPr lang="en-US" altLang="ko-KR" sz="1400"/>
                <a:t>2 </a:t>
              </a:r>
              <a:r>
                <a:rPr lang="ko-KR" altLang="en-US" sz="1400"/>
                <a:t>설명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B184E08-164B-4465-88A1-B7A2D3AAB561}"/>
                </a:ext>
              </a:extLst>
            </p:cNvPr>
            <p:cNvSpPr/>
            <p:nvPr/>
          </p:nvSpPr>
          <p:spPr>
            <a:xfrm>
              <a:off x="388798" y="5229851"/>
              <a:ext cx="757382" cy="46982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입구</a:t>
              </a:r>
              <a:endParaRPr lang="ko-KR" altLang="en-US" b="1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9639275-C1F8-4847-93D1-5381C2CEDF69}"/>
                </a:ext>
              </a:extLst>
            </p:cNvPr>
            <p:cNvSpPr/>
            <p:nvPr/>
          </p:nvSpPr>
          <p:spPr>
            <a:xfrm>
              <a:off x="7785837" y="630558"/>
              <a:ext cx="1256563" cy="46982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r>
                <a:rPr lang="ko-KR" altLang="en-US" b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층으로</a:t>
              </a:r>
              <a:endParaRPr lang="ko-KR" altLang="en-US" b="1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5B1F1F6-2DC8-4931-B0CE-2A70FF430C9A}"/>
                </a:ext>
              </a:extLst>
            </p:cNvPr>
            <p:cNvSpPr/>
            <p:nvPr/>
          </p:nvSpPr>
          <p:spPr>
            <a:xfrm>
              <a:off x="3949416" y="3229931"/>
              <a:ext cx="1938766" cy="307970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solidFill>
                    <a:schemeClr val="tx1"/>
                  </a:solidFill>
                </a:rPr>
                <a:t>일개미</a:t>
              </a:r>
              <a:r>
                <a:rPr lang="en-US" altLang="ko-KR" sz="1400"/>
                <a:t>: 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같은말반복</a:t>
              </a:r>
              <a:endParaRPr lang="en-US" altLang="ko-KR" sz="1200" b="1">
                <a:highlight>
                  <a:srgbClr val="00FFFF"/>
                </a:highlight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C9081A1-7BCC-4D8D-B916-1FE1379BDDA7}"/>
                </a:ext>
              </a:extLst>
            </p:cNvPr>
            <p:cNvSpPr/>
            <p:nvPr/>
          </p:nvSpPr>
          <p:spPr>
            <a:xfrm>
              <a:off x="5051523" y="6037411"/>
              <a:ext cx="1938766" cy="307970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solidFill>
                    <a:schemeClr val="tx1"/>
                  </a:solidFill>
                </a:rPr>
                <a:t>일개미</a:t>
              </a:r>
              <a:r>
                <a:rPr lang="en-US" altLang="ko-KR" sz="1400"/>
                <a:t>: 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같은말반복</a:t>
              </a:r>
              <a:endParaRPr lang="en-US" altLang="ko-KR" sz="1200" b="1">
                <a:highlight>
                  <a:srgbClr val="00FFFF"/>
                </a:highlight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F5DBCCD-A811-456B-A1D9-7C54132A6B45}"/>
              </a:ext>
            </a:extLst>
          </p:cNvPr>
          <p:cNvSpPr txBox="1"/>
          <p:nvPr/>
        </p:nvSpPr>
        <p:spPr>
          <a:xfrm>
            <a:off x="758252" y="161426"/>
            <a:ext cx="2124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1</a:t>
            </a:r>
            <a:r>
              <a:rPr lang="ko-KR" altLang="en-US" sz="1600" b="1"/>
              <a:t>층 전체적인 모습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83D5929-EFFA-4B57-8F6B-479397299214}"/>
              </a:ext>
            </a:extLst>
          </p:cNvPr>
          <p:cNvSpPr/>
          <p:nvPr/>
        </p:nvSpPr>
        <p:spPr>
          <a:xfrm>
            <a:off x="6272669" y="2237022"/>
            <a:ext cx="2667714" cy="30797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안내개미</a:t>
            </a:r>
            <a:r>
              <a:rPr lang="en-US" altLang="ko-KR" sz="1400"/>
              <a:t>: 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퍼즐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깨면 안내</a:t>
            </a:r>
            <a:endParaRPr lang="en-US" altLang="ko-KR" sz="1200" b="1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0439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3E8F607E-BF41-4B5E-A0D3-360A188F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50" y="529002"/>
            <a:ext cx="6477339" cy="437353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A90102-30AF-450B-9649-9DAAB23C3C49}"/>
              </a:ext>
            </a:extLst>
          </p:cNvPr>
          <p:cNvSpPr/>
          <p:nvPr/>
        </p:nvSpPr>
        <p:spPr>
          <a:xfrm>
            <a:off x="64655" y="93230"/>
            <a:ext cx="812801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3-2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AC504-E405-4D0A-8FDB-8D2331265069}"/>
              </a:ext>
            </a:extLst>
          </p:cNvPr>
          <p:cNvSpPr txBox="1"/>
          <p:nvPr/>
        </p:nvSpPr>
        <p:spPr>
          <a:xfrm>
            <a:off x="2291611" y="5093614"/>
            <a:ext cx="3049987" cy="1415772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신참 개미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2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큰일이야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!...</a:t>
            </a:r>
            <a:b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</a:br>
            <a:r>
              <a:rPr lang="ko-KR" altLang="en-US" sz="14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개미알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을 옮기고 있었는데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깜빡 졸았더니 어디에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두었는지 까먹었어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F845A-F12C-4BF2-ABF1-A29FD23EFD1C}"/>
              </a:ext>
            </a:extLst>
          </p:cNvPr>
          <p:cNvSpPr/>
          <p:nvPr/>
        </p:nvSpPr>
        <p:spPr>
          <a:xfrm>
            <a:off x="5057633" y="6476804"/>
            <a:ext cx="567930" cy="248026"/>
          </a:xfrm>
          <a:prstGeom prst="rect">
            <a:avLst/>
          </a:prstGeom>
          <a:solidFill>
            <a:srgbClr val="4DA3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확인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9DA8615-D02D-4371-924F-DA5C65CE4C43}"/>
              </a:ext>
            </a:extLst>
          </p:cNvPr>
          <p:cNvGrpSpPr/>
          <p:nvPr/>
        </p:nvGrpSpPr>
        <p:grpSpPr>
          <a:xfrm>
            <a:off x="8314550" y="879054"/>
            <a:ext cx="3092416" cy="1676617"/>
            <a:chOff x="8448284" y="1904285"/>
            <a:chExt cx="3718320" cy="167661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4DCD4C-BB98-45AC-A7A9-EDCC13CC6807}"/>
                </a:ext>
              </a:extLst>
            </p:cNvPr>
            <p:cNvSpPr txBox="1"/>
            <p:nvPr/>
          </p:nvSpPr>
          <p:spPr>
            <a:xfrm>
              <a:off x="8448284" y="1904285"/>
              <a:ext cx="3667302" cy="1384995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신참 개미</a:t>
              </a:r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2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1.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지저분한 건초는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횃불로 </a:t>
              </a:r>
              <a:r>
                <a:rPr lang="ko-KR" altLang="en-US" sz="14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태울 수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있다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.</a:t>
              </a: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2.</a:t>
              </a:r>
              <a:r>
                <a:rPr lang="ko-KR" altLang="en-US" sz="14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작은 불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이 이어지면 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큰불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이 된다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.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FE6259-0D50-451D-867E-3037FF3D260C}"/>
                </a:ext>
              </a:extLst>
            </p:cNvPr>
            <p:cNvSpPr/>
            <p:nvPr/>
          </p:nvSpPr>
          <p:spPr>
            <a:xfrm>
              <a:off x="11471562" y="3303903"/>
              <a:ext cx="695042" cy="276999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확인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A1E72A-50D4-4CB4-BA23-17B7751E2DBB}"/>
              </a:ext>
            </a:extLst>
          </p:cNvPr>
          <p:cNvSpPr txBox="1"/>
          <p:nvPr/>
        </p:nvSpPr>
        <p:spPr>
          <a:xfrm>
            <a:off x="8221882" y="572347"/>
            <a:ext cx="388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ym typeface="Wingdings" panose="05000000000000000000" pitchFamily="2" charset="2"/>
              </a:rPr>
              <a:t> </a:t>
            </a:r>
            <a:r>
              <a:rPr lang="ko-KR" altLang="en-US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실패</a:t>
            </a:r>
            <a:r>
              <a:rPr lang="ko-KR" altLang="en-US" sz="1200" b="1">
                <a:sym typeface="Wingdings" panose="05000000000000000000" pitchFamily="2" charset="2"/>
              </a:rPr>
              <a:t>하면</a:t>
            </a:r>
            <a:r>
              <a:rPr lang="en-US" altLang="ko-KR" sz="1200" b="1">
                <a:sym typeface="Wingdings" panose="05000000000000000000" pitchFamily="2" charset="2"/>
              </a:rPr>
              <a:t>, </a:t>
            </a:r>
            <a:r>
              <a:rPr lang="ko-KR" altLang="en-US" sz="1200" b="1">
                <a:sym typeface="Wingdings" panose="05000000000000000000" pitchFamily="2" charset="2"/>
              </a:rPr>
              <a:t>다음부터는</a:t>
            </a:r>
            <a:r>
              <a:rPr lang="en-US" altLang="ko-KR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sym typeface="Wingdings" panose="05000000000000000000" pitchFamily="2" charset="2"/>
              </a:rPr>
              <a:t>아래처럼 출력</a:t>
            </a:r>
            <a:endParaRPr lang="ko-KR" altLang="en-US" sz="1200" b="1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207FFE-F6D2-4E40-8A87-3C58BF231865}"/>
              </a:ext>
            </a:extLst>
          </p:cNvPr>
          <p:cNvGrpSpPr/>
          <p:nvPr/>
        </p:nvGrpSpPr>
        <p:grpSpPr>
          <a:xfrm>
            <a:off x="8314549" y="2555879"/>
            <a:ext cx="3092417" cy="1369606"/>
            <a:chOff x="8448283" y="3581110"/>
            <a:chExt cx="3718321" cy="13696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406802-3685-47D6-A4CB-FBA3C891A98E}"/>
                </a:ext>
              </a:extLst>
            </p:cNvPr>
            <p:cNvSpPr txBox="1"/>
            <p:nvPr/>
          </p:nvSpPr>
          <p:spPr>
            <a:xfrm>
              <a:off x="8448283" y="3581110"/>
              <a:ext cx="3667303" cy="1369606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신참 개미</a:t>
              </a:r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1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이런 상황을 대비해서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...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라고 메모해 두었어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.</a:t>
              </a: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그나저나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,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en-US" sz="14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개미알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은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도대체 어디있는거야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!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F42A6B-7FBB-4B28-93B8-D72B0EF3EA47}"/>
                </a:ext>
              </a:extLst>
            </p:cNvPr>
            <p:cNvSpPr/>
            <p:nvPr/>
          </p:nvSpPr>
          <p:spPr>
            <a:xfrm>
              <a:off x="11471562" y="4540719"/>
              <a:ext cx="695042" cy="216406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확인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D4F52F62-DF95-4754-8A54-907E5644C774}"/>
              </a:ext>
            </a:extLst>
          </p:cNvPr>
          <p:cNvSpPr/>
          <p:nvPr/>
        </p:nvSpPr>
        <p:spPr>
          <a:xfrm>
            <a:off x="3114642" y="1440098"/>
            <a:ext cx="628073" cy="46669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BF17847-44E9-4314-94B4-CD17673D9E32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428679" y="1973258"/>
            <a:ext cx="387926" cy="31203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60FC46C5-A421-4F36-88C1-AFADFCF2AAE8}"/>
              </a:ext>
            </a:extLst>
          </p:cNvPr>
          <p:cNvSpPr/>
          <p:nvPr/>
        </p:nvSpPr>
        <p:spPr>
          <a:xfrm>
            <a:off x="10839036" y="2561859"/>
            <a:ext cx="567930" cy="384199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2BE608-4404-4448-947A-588DA273C1F4}"/>
              </a:ext>
            </a:extLst>
          </p:cNvPr>
          <p:cNvSpPr txBox="1"/>
          <p:nvPr/>
        </p:nvSpPr>
        <p:spPr>
          <a:xfrm>
            <a:off x="8492942" y="4817462"/>
            <a:ext cx="3049987" cy="1415772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신참 개미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2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드디어 찾았어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고마워 친구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4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이</a:t>
            </a:r>
            <a:r>
              <a:rPr lang="en-US" altLang="ko-KR" sz="14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4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은혜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는 잊지않고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꼭 갚을게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1D3A3E-E141-42E6-BDBA-EB9DF57B1BAB}"/>
              </a:ext>
            </a:extLst>
          </p:cNvPr>
          <p:cNvSpPr txBox="1"/>
          <p:nvPr/>
        </p:nvSpPr>
        <p:spPr>
          <a:xfrm>
            <a:off x="8221882" y="4522300"/>
            <a:ext cx="388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ym typeface="Wingdings" panose="05000000000000000000" pitchFamily="2" charset="2"/>
              </a:rPr>
              <a:t> </a:t>
            </a:r>
            <a:r>
              <a:rPr lang="ko-KR" alt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성공</a:t>
            </a:r>
            <a:r>
              <a:rPr lang="ko-KR" altLang="en-US" sz="1200" b="1">
                <a:sym typeface="Wingdings" panose="05000000000000000000" pitchFamily="2" charset="2"/>
              </a:rPr>
              <a:t>하면</a:t>
            </a:r>
            <a:r>
              <a:rPr lang="en-US" altLang="ko-KR" sz="1200" b="1">
                <a:sym typeface="Wingdings" panose="05000000000000000000" pitchFamily="2" charset="2"/>
              </a:rPr>
              <a:t>, </a:t>
            </a:r>
            <a:r>
              <a:rPr lang="ko-KR" altLang="en-US" sz="1200" b="1">
                <a:sym typeface="Wingdings" panose="05000000000000000000" pitchFamily="2" charset="2"/>
              </a:rPr>
              <a:t>다음부터는</a:t>
            </a:r>
            <a:r>
              <a:rPr lang="en-US" altLang="ko-KR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sym typeface="Wingdings" panose="05000000000000000000" pitchFamily="2" charset="2"/>
              </a:rPr>
              <a:t>아래처럼 출력</a:t>
            </a:r>
            <a:endParaRPr lang="ko-KR" altLang="en-US" sz="12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1E5079-C964-45D8-BA30-13C850E460D8}"/>
              </a:ext>
            </a:extLst>
          </p:cNvPr>
          <p:cNvSpPr/>
          <p:nvPr/>
        </p:nvSpPr>
        <p:spPr>
          <a:xfrm>
            <a:off x="11123001" y="6037627"/>
            <a:ext cx="567930" cy="248026"/>
          </a:xfrm>
          <a:prstGeom prst="rect">
            <a:avLst/>
          </a:prstGeom>
          <a:solidFill>
            <a:srgbClr val="4DA3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확인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A3F3CAC-6D86-4F64-BCDD-6816BE227AE9}"/>
              </a:ext>
            </a:extLst>
          </p:cNvPr>
          <p:cNvSpPr/>
          <p:nvPr/>
        </p:nvSpPr>
        <p:spPr>
          <a:xfrm>
            <a:off x="6447098" y="5296100"/>
            <a:ext cx="1037361" cy="11959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193ECB7-5D02-44AA-B17D-0F5A1AB700AC}"/>
              </a:ext>
            </a:extLst>
          </p:cNvPr>
          <p:cNvSpPr/>
          <p:nvPr/>
        </p:nvSpPr>
        <p:spPr>
          <a:xfrm>
            <a:off x="7721600" y="221673"/>
            <a:ext cx="4389259" cy="655781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7BB6E4-A9A1-4C9C-97C2-D3B04838842E}"/>
              </a:ext>
            </a:extLst>
          </p:cNvPr>
          <p:cNvSpPr txBox="1"/>
          <p:nvPr/>
        </p:nvSpPr>
        <p:spPr>
          <a:xfrm>
            <a:off x="1112982" y="119055"/>
            <a:ext cx="2124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퍼즐</a:t>
            </a:r>
            <a:r>
              <a:rPr lang="en-US" altLang="ko-KR" sz="1600" b="1"/>
              <a:t>1 </a:t>
            </a:r>
            <a:r>
              <a:rPr lang="ko-KR" altLang="en-US" sz="1600" b="1"/>
              <a:t>대사</a:t>
            </a:r>
            <a:r>
              <a:rPr lang="en-US" altLang="ko-KR" sz="1600" b="1"/>
              <a:t>: </a:t>
            </a:r>
            <a:r>
              <a:rPr lang="ko-KR" altLang="en-US" sz="1600" b="1"/>
              <a:t>신참개미</a:t>
            </a:r>
          </a:p>
        </p:txBody>
      </p:sp>
    </p:spTree>
    <p:extLst>
      <p:ext uri="{BB962C8B-B14F-4D97-AF65-F5344CB8AC3E}">
        <p14:creationId xmlns:p14="http://schemas.microsoft.com/office/powerpoint/2010/main" val="48783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BEB9A53-7838-4DF9-BA7F-D9B1C277B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50" y="529002"/>
            <a:ext cx="6477339" cy="437353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0EDCFAD-939A-46C5-AB2F-605CB3AFE85B}"/>
              </a:ext>
            </a:extLst>
          </p:cNvPr>
          <p:cNvSpPr/>
          <p:nvPr/>
        </p:nvSpPr>
        <p:spPr>
          <a:xfrm>
            <a:off x="64655" y="93230"/>
            <a:ext cx="812801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3-3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34240-B223-4364-917D-72A996C0731B}"/>
              </a:ext>
            </a:extLst>
          </p:cNvPr>
          <p:cNvSpPr txBox="1"/>
          <p:nvPr/>
        </p:nvSpPr>
        <p:spPr>
          <a:xfrm>
            <a:off x="1112981" y="119055"/>
            <a:ext cx="2415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퍼즐</a:t>
            </a:r>
            <a:r>
              <a:rPr lang="en-US" altLang="ko-KR" sz="1600" b="1"/>
              <a:t>2 </a:t>
            </a:r>
            <a:r>
              <a:rPr lang="ko-KR" altLang="en-US" sz="1600" b="1"/>
              <a:t>대사 </a:t>
            </a:r>
            <a:r>
              <a:rPr lang="en-US" altLang="ko-KR" sz="1600" b="1"/>
              <a:t>: </a:t>
            </a:r>
            <a:r>
              <a:rPr lang="ko-KR" altLang="en-US" sz="1600" b="1"/>
              <a:t>고참개미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0C56D-15AF-4486-9198-A215FB2B23F0}"/>
              </a:ext>
            </a:extLst>
          </p:cNvPr>
          <p:cNvSpPr txBox="1"/>
          <p:nvPr/>
        </p:nvSpPr>
        <p:spPr>
          <a:xfrm>
            <a:off x="2171538" y="5015345"/>
            <a:ext cx="3049987" cy="1631216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고참 개미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2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거기 신참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꾸물거리지 말고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통로에 있는 바위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좀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치워주게나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CC12A0D-FC0B-4FFB-BC16-027A1210455C}"/>
              </a:ext>
            </a:extLst>
          </p:cNvPr>
          <p:cNvSpPr/>
          <p:nvPr/>
        </p:nvSpPr>
        <p:spPr>
          <a:xfrm>
            <a:off x="6447098" y="5296100"/>
            <a:ext cx="1037361" cy="11959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68B25E-937C-49AD-90C8-621E8FBB699E}"/>
              </a:ext>
            </a:extLst>
          </p:cNvPr>
          <p:cNvSpPr/>
          <p:nvPr/>
        </p:nvSpPr>
        <p:spPr>
          <a:xfrm>
            <a:off x="7721600" y="221673"/>
            <a:ext cx="4389259" cy="655781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A81C7-F706-4FE4-B03F-DBE767DD2AD2}"/>
              </a:ext>
            </a:extLst>
          </p:cNvPr>
          <p:cNvSpPr txBox="1"/>
          <p:nvPr/>
        </p:nvSpPr>
        <p:spPr>
          <a:xfrm>
            <a:off x="8221882" y="572347"/>
            <a:ext cx="388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ym typeface="Wingdings" panose="05000000000000000000" pitchFamily="2" charset="2"/>
              </a:rPr>
              <a:t> </a:t>
            </a:r>
            <a:r>
              <a:rPr lang="ko-KR" altLang="en-US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실패</a:t>
            </a:r>
            <a:r>
              <a:rPr lang="ko-KR" altLang="en-US" sz="1200" b="1">
                <a:sym typeface="Wingdings" panose="05000000000000000000" pitchFamily="2" charset="2"/>
              </a:rPr>
              <a:t>하면</a:t>
            </a:r>
            <a:r>
              <a:rPr lang="en-US" altLang="ko-KR" sz="1200" b="1">
                <a:sym typeface="Wingdings" panose="05000000000000000000" pitchFamily="2" charset="2"/>
              </a:rPr>
              <a:t>, </a:t>
            </a:r>
            <a:r>
              <a:rPr lang="ko-KR" altLang="en-US" sz="1200" b="1">
                <a:sym typeface="Wingdings" panose="05000000000000000000" pitchFamily="2" charset="2"/>
              </a:rPr>
              <a:t>다음부터는</a:t>
            </a:r>
            <a:r>
              <a:rPr lang="en-US" altLang="ko-KR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sym typeface="Wingdings" panose="05000000000000000000" pitchFamily="2" charset="2"/>
              </a:rPr>
              <a:t>아래처럼 출력</a:t>
            </a:r>
            <a:endParaRPr lang="ko-KR" altLang="en-US" sz="1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1C619-C69B-484B-9700-A2EADC8B20EF}"/>
              </a:ext>
            </a:extLst>
          </p:cNvPr>
          <p:cNvSpPr txBox="1"/>
          <p:nvPr/>
        </p:nvSpPr>
        <p:spPr>
          <a:xfrm>
            <a:off x="8221882" y="4522300"/>
            <a:ext cx="388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ym typeface="Wingdings" panose="05000000000000000000" pitchFamily="2" charset="2"/>
              </a:rPr>
              <a:t> </a:t>
            </a:r>
            <a:r>
              <a:rPr lang="ko-KR" alt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성공</a:t>
            </a:r>
            <a:r>
              <a:rPr lang="ko-KR" altLang="en-US" sz="1200" b="1">
                <a:sym typeface="Wingdings" panose="05000000000000000000" pitchFamily="2" charset="2"/>
              </a:rPr>
              <a:t>하면</a:t>
            </a:r>
            <a:r>
              <a:rPr lang="en-US" altLang="ko-KR" sz="1200" b="1">
                <a:sym typeface="Wingdings" panose="05000000000000000000" pitchFamily="2" charset="2"/>
              </a:rPr>
              <a:t>, </a:t>
            </a:r>
            <a:r>
              <a:rPr lang="ko-KR" altLang="en-US" sz="1200" b="1">
                <a:sym typeface="Wingdings" panose="05000000000000000000" pitchFamily="2" charset="2"/>
              </a:rPr>
              <a:t>다음부터는</a:t>
            </a:r>
            <a:r>
              <a:rPr lang="en-US" altLang="ko-KR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sym typeface="Wingdings" panose="05000000000000000000" pitchFamily="2" charset="2"/>
              </a:rPr>
              <a:t>아래처럼 출력</a:t>
            </a:r>
            <a:endParaRPr lang="ko-KR" altLang="en-US" sz="12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8EF82F-B1ED-4D2A-9DBB-5A816C421B8C}"/>
              </a:ext>
            </a:extLst>
          </p:cNvPr>
          <p:cNvGrpSpPr/>
          <p:nvPr/>
        </p:nvGrpSpPr>
        <p:grpSpPr>
          <a:xfrm>
            <a:off x="8314551" y="879054"/>
            <a:ext cx="3074196" cy="1593861"/>
            <a:chOff x="8448284" y="1904285"/>
            <a:chExt cx="3696412" cy="15938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06BE41-EEED-4AA9-A601-5A93FEF6E448}"/>
                </a:ext>
              </a:extLst>
            </p:cNvPr>
            <p:cNvSpPr txBox="1"/>
            <p:nvPr/>
          </p:nvSpPr>
          <p:spPr>
            <a:xfrm>
              <a:off x="8448284" y="1904285"/>
              <a:ext cx="3667302" cy="1384995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고참 개미</a:t>
              </a:r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2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1.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길가에 바위들을 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구멍으로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밀어넣어라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.</a:t>
              </a: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2.</a:t>
              </a:r>
              <a:r>
                <a:rPr lang="ko-KR" altLang="en-US" sz="14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힘 조절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에 유의하라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.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13381BD-B954-4620-9938-D34B333340EC}"/>
                </a:ext>
              </a:extLst>
            </p:cNvPr>
            <p:cNvSpPr/>
            <p:nvPr/>
          </p:nvSpPr>
          <p:spPr>
            <a:xfrm>
              <a:off x="11449654" y="3221147"/>
              <a:ext cx="695042" cy="276999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확인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37B5FF8-218D-4BCC-8DD5-B290EB0F114D}"/>
              </a:ext>
            </a:extLst>
          </p:cNvPr>
          <p:cNvGrpSpPr/>
          <p:nvPr/>
        </p:nvGrpSpPr>
        <p:grpSpPr>
          <a:xfrm>
            <a:off x="8314550" y="2555879"/>
            <a:ext cx="3049987" cy="1854654"/>
            <a:chOff x="8448283" y="3581110"/>
            <a:chExt cx="3667303" cy="18546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8D0DC7-E8E8-4447-9495-D3408EBFA7D7}"/>
                </a:ext>
              </a:extLst>
            </p:cNvPr>
            <p:cNvSpPr txBox="1"/>
            <p:nvPr/>
          </p:nvSpPr>
          <p:spPr>
            <a:xfrm>
              <a:off x="8448283" y="3581110"/>
              <a:ext cx="3667303" cy="1585049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고참 개미</a:t>
              </a:r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1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자네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벌써 잊은건가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?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하여간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,</a:t>
              </a: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요즘 신참들은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기본교육이 안 돼있어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!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8B794A5-5981-49C8-A473-A9822FCB2C07}"/>
                </a:ext>
              </a:extLst>
            </p:cNvPr>
            <p:cNvSpPr/>
            <p:nvPr/>
          </p:nvSpPr>
          <p:spPr>
            <a:xfrm>
              <a:off x="11420544" y="5219358"/>
              <a:ext cx="695042" cy="216406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확인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C3D564-7C15-4AFC-B7EB-AE75AB64D2DA}"/>
              </a:ext>
            </a:extLst>
          </p:cNvPr>
          <p:cNvSpPr txBox="1"/>
          <p:nvPr/>
        </p:nvSpPr>
        <p:spPr>
          <a:xfrm>
            <a:off x="8492942" y="4817462"/>
            <a:ext cx="3049987" cy="1415772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고참 개미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2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일은 잘 하는군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옮기느라 고생했으니 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층 </a:t>
            </a:r>
            <a:r>
              <a:rPr lang="ko-KR" altLang="en-US" sz="14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휴게소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에서 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좀 쉬다 오게나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54F28B-7158-465B-B54E-5E837D39096B}"/>
              </a:ext>
            </a:extLst>
          </p:cNvPr>
          <p:cNvSpPr/>
          <p:nvPr/>
        </p:nvSpPr>
        <p:spPr>
          <a:xfrm>
            <a:off x="4647941" y="6430155"/>
            <a:ext cx="578046" cy="216406"/>
          </a:xfrm>
          <a:prstGeom prst="rect">
            <a:avLst/>
          </a:prstGeom>
          <a:solidFill>
            <a:srgbClr val="4DA3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확인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302778-518C-440D-9DEB-ED638B318271}"/>
              </a:ext>
            </a:extLst>
          </p:cNvPr>
          <p:cNvSpPr/>
          <p:nvPr/>
        </p:nvSpPr>
        <p:spPr>
          <a:xfrm>
            <a:off x="11021749" y="6003281"/>
            <a:ext cx="578046" cy="216406"/>
          </a:xfrm>
          <a:prstGeom prst="rect">
            <a:avLst/>
          </a:prstGeom>
          <a:solidFill>
            <a:srgbClr val="4DA3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확인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F27DABF-11D2-41C6-A25A-CF794CF972C3}"/>
              </a:ext>
            </a:extLst>
          </p:cNvPr>
          <p:cNvSpPr/>
          <p:nvPr/>
        </p:nvSpPr>
        <p:spPr>
          <a:xfrm>
            <a:off x="4205028" y="3412901"/>
            <a:ext cx="628073" cy="46669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5E53587-A449-4F97-9E67-69E2ED065E9D}"/>
              </a:ext>
            </a:extLst>
          </p:cNvPr>
          <p:cNvCxnSpPr>
            <a:cxnSpLocks/>
          </p:cNvCxnSpPr>
          <p:nvPr/>
        </p:nvCxnSpPr>
        <p:spPr>
          <a:xfrm flipH="1">
            <a:off x="3881238" y="3803523"/>
            <a:ext cx="522426" cy="1214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68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4318ED2-3287-4F7A-8EA7-476A4A5D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0" y="177759"/>
            <a:ext cx="4962876" cy="3082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12908B-7779-462B-A065-350CCD3BE0AC}"/>
              </a:ext>
            </a:extLst>
          </p:cNvPr>
          <p:cNvSpPr txBox="1"/>
          <p:nvPr/>
        </p:nvSpPr>
        <p:spPr>
          <a:xfrm>
            <a:off x="935541" y="751377"/>
            <a:ext cx="3857994" cy="1969770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신비로운 빛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4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상태창</a:t>
            </a:r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에서는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HP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와 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SP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를 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확인할 수 있어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(*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한 턴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이동 할 때마다 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SP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가 감소함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)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endParaRPr lang="en-US" altLang="ko-KR" sz="1200" b="1">
              <a:highlight>
                <a:srgbClr val="00FFFF"/>
              </a:highlight>
            </a:endParaRPr>
          </a:p>
          <a:p>
            <a:pPr algn="ctr"/>
            <a:endParaRPr lang="en-US" altLang="ko-KR" sz="1400" b="1">
              <a:highlight>
                <a:srgbClr val="00FFFF"/>
              </a:highlight>
            </a:endParaRPr>
          </a:p>
          <a:p>
            <a:pPr algn="ctr"/>
            <a:endParaRPr lang="en-US" altLang="ko-KR" sz="1400" b="1">
              <a:highlight>
                <a:srgbClr val="00FFFF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C0A9DF-329A-4C2B-B15A-BFC14069E465}"/>
              </a:ext>
            </a:extLst>
          </p:cNvPr>
          <p:cNvSpPr/>
          <p:nvPr/>
        </p:nvSpPr>
        <p:spPr>
          <a:xfrm>
            <a:off x="2554695" y="2357479"/>
            <a:ext cx="642938" cy="285171"/>
          </a:xfrm>
          <a:prstGeom prst="rect">
            <a:avLst/>
          </a:prstGeom>
          <a:solidFill>
            <a:srgbClr val="4DA3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확인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FF461F5-36FF-48CE-89AB-37285073B785}"/>
              </a:ext>
            </a:extLst>
          </p:cNvPr>
          <p:cNvSpPr/>
          <p:nvPr/>
        </p:nvSpPr>
        <p:spPr>
          <a:xfrm>
            <a:off x="2003756" y="224077"/>
            <a:ext cx="779186" cy="2970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깜빡깜빡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A5BE641-98F4-4539-B07D-C9B24C1FB600}"/>
              </a:ext>
            </a:extLst>
          </p:cNvPr>
          <p:cNvSpPr/>
          <p:nvPr/>
        </p:nvSpPr>
        <p:spPr>
          <a:xfrm>
            <a:off x="276490" y="138001"/>
            <a:ext cx="387640" cy="440043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EFF4216-0DCA-40D0-A745-AFE6CC2B6A26}"/>
              </a:ext>
            </a:extLst>
          </p:cNvPr>
          <p:cNvSpPr/>
          <p:nvPr/>
        </p:nvSpPr>
        <p:spPr>
          <a:xfrm>
            <a:off x="3165632" y="2311257"/>
            <a:ext cx="2681122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효과</a:t>
            </a:r>
            <a:r>
              <a:rPr lang="en-US" altLang="ko-KR" sz="1100"/>
              <a:t>: </a:t>
            </a:r>
            <a:r>
              <a:rPr lang="ko-KR" altLang="en-US" sz="1100"/>
              <a:t>확인 누르면 상태창 위치강조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0A07F9C-78F8-4022-A674-D65893AEC8FE}"/>
              </a:ext>
            </a:extLst>
          </p:cNvPr>
          <p:cNvSpPr/>
          <p:nvPr/>
        </p:nvSpPr>
        <p:spPr>
          <a:xfrm>
            <a:off x="1822286" y="2937238"/>
            <a:ext cx="2813348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 </a:t>
            </a:r>
            <a:r>
              <a:rPr lang="en-US" altLang="ko-KR" sz="1100" b="1">
                <a:solidFill>
                  <a:schemeClr val="tx1"/>
                </a:solidFill>
              </a:rPr>
              <a:t>Next: </a:t>
            </a:r>
            <a:r>
              <a:rPr lang="en-US" altLang="ko-KR" sz="1100" b="1">
                <a:solidFill>
                  <a:schemeClr val="bg1"/>
                </a:solidFill>
              </a:rPr>
              <a:t>3</a:t>
            </a:r>
            <a:r>
              <a:rPr lang="ko-KR" altLang="en-US" sz="1100" b="1">
                <a:solidFill>
                  <a:schemeClr val="bg1"/>
                </a:solidFill>
              </a:rPr>
              <a:t>초뒤 다음 말풍선이 나온다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B3E853C-1DE4-4664-908E-B7C43403D006}"/>
              </a:ext>
            </a:extLst>
          </p:cNvPr>
          <p:cNvSpPr/>
          <p:nvPr/>
        </p:nvSpPr>
        <p:spPr>
          <a:xfrm>
            <a:off x="5826830" y="1450109"/>
            <a:ext cx="183302" cy="794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9FBF1EB-EDF4-4390-8022-7D745DB35881}"/>
              </a:ext>
            </a:extLst>
          </p:cNvPr>
          <p:cNvSpPr/>
          <p:nvPr/>
        </p:nvSpPr>
        <p:spPr>
          <a:xfrm>
            <a:off x="664130" y="144770"/>
            <a:ext cx="1321688" cy="5649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AC7D3FC-C8DA-40F2-A8D6-771B0614C5ED}"/>
              </a:ext>
            </a:extLst>
          </p:cNvPr>
          <p:cNvSpPr/>
          <p:nvPr/>
        </p:nvSpPr>
        <p:spPr>
          <a:xfrm>
            <a:off x="1822286" y="3300307"/>
            <a:ext cx="2813348" cy="271654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기다리는 동안 다른 행동불가능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5BB9C86-93EB-40BC-AD77-DBEA42A6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86" y="194867"/>
            <a:ext cx="4962876" cy="3082790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C0FB2AB-1CA7-47DD-9B67-097BE41680E9}"/>
              </a:ext>
            </a:extLst>
          </p:cNvPr>
          <p:cNvSpPr/>
          <p:nvPr/>
        </p:nvSpPr>
        <p:spPr>
          <a:xfrm>
            <a:off x="6198746" y="194867"/>
            <a:ext cx="387640" cy="440043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73D3B1-D01A-45B6-AC0D-FC0D7D2F15B4}"/>
              </a:ext>
            </a:extLst>
          </p:cNvPr>
          <p:cNvSpPr txBox="1"/>
          <p:nvPr/>
        </p:nvSpPr>
        <p:spPr>
          <a:xfrm>
            <a:off x="7289424" y="803585"/>
            <a:ext cx="3857994" cy="1754326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신비로운 빛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4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또한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 </a:t>
            </a:r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상태창</a:t>
            </a:r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에 보이는 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네잎클로바를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5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개 모으면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 </a:t>
            </a:r>
          </a:p>
          <a:p>
            <a:pPr algn="ctr"/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모험레벨</a:t>
            </a:r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을 올릴 수 있어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  <a:p>
            <a:pPr algn="ctr"/>
            <a:endParaRPr lang="en-US" altLang="ko-KR" sz="1400" b="1">
              <a:highlight>
                <a:srgbClr val="00FFFF"/>
              </a:highlight>
            </a:endParaRPr>
          </a:p>
          <a:p>
            <a:pPr algn="ctr"/>
            <a:endParaRPr lang="en-US" altLang="ko-KR" sz="1400" b="1">
              <a:highlight>
                <a:srgbClr val="00FFFF"/>
              </a:highlight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D4BB80-FE68-4861-A368-1E7D23BE6492}"/>
              </a:ext>
            </a:extLst>
          </p:cNvPr>
          <p:cNvSpPr/>
          <p:nvPr/>
        </p:nvSpPr>
        <p:spPr>
          <a:xfrm>
            <a:off x="6570420" y="238618"/>
            <a:ext cx="1548343" cy="5649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2C9F741-8202-4484-BD92-0DEC8B7D02C1}"/>
              </a:ext>
            </a:extLst>
          </p:cNvPr>
          <p:cNvSpPr/>
          <p:nvPr/>
        </p:nvSpPr>
        <p:spPr>
          <a:xfrm>
            <a:off x="8896952" y="2168671"/>
            <a:ext cx="642938" cy="285171"/>
          </a:xfrm>
          <a:prstGeom prst="rect">
            <a:avLst/>
          </a:prstGeom>
          <a:solidFill>
            <a:srgbClr val="4DA3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확인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A6F0EEB-50A2-4DA4-AE55-E7EACE1912D7}"/>
              </a:ext>
            </a:extLst>
          </p:cNvPr>
          <p:cNvSpPr/>
          <p:nvPr/>
        </p:nvSpPr>
        <p:spPr>
          <a:xfrm>
            <a:off x="7731122" y="2991825"/>
            <a:ext cx="2813348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 </a:t>
            </a:r>
            <a:r>
              <a:rPr lang="en-US" altLang="ko-KR" sz="1100" b="1">
                <a:solidFill>
                  <a:schemeClr val="tx1"/>
                </a:solidFill>
              </a:rPr>
              <a:t>Next: </a:t>
            </a:r>
            <a:r>
              <a:rPr lang="en-US" altLang="ko-KR" sz="1100" b="1">
                <a:solidFill>
                  <a:schemeClr val="bg1"/>
                </a:solidFill>
              </a:rPr>
              <a:t>3</a:t>
            </a:r>
            <a:r>
              <a:rPr lang="ko-KR" altLang="en-US" sz="1100" b="1">
                <a:solidFill>
                  <a:schemeClr val="bg1"/>
                </a:solidFill>
              </a:rPr>
              <a:t>초뒤 다음 말풍선이 나온다</a:t>
            </a:r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탐색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728FDE0-CDC1-4855-943F-8C4A62391FAA}"/>
              </a:ext>
            </a:extLst>
          </p:cNvPr>
          <p:cNvSpPr/>
          <p:nvPr/>
        </p:nvSpPr>
        <p:spPr>
          <a:xfrm>
            <a:off x="7731122" y="3354894"/>
            <a:ext cx="2813348" cy="271654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기다리는 동안 다른 행동불가능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D1F0495-0139-47F1-9927-9A8BF1CBF727}"/>
              </a:ext>
            </a:extLst>
          </p:cNvPr>
          <p:cNvSpPr/>
          <p:nvPr/>
        </p:nvSpPr>
        <p:spPr>
          <a:xfrm>
            <a:off x="9671904" y="2135143"/>
            <a:ext cx="2453612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효과</a:t>
            </a:r>
            <a:r>
              <a:rPr lang="en-US" altLang="ko-KR" sz="1100"/>
              <a:t>: </a:t>
            </a:r>
            <a:r>
              <a:rPr lang="ko-KR" altLang="en-US" sz="1100"/>
              <a:t>확인 누르면 상태창 위치강조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8CBDEC-2287-4682-90D4-730B434EDF1A}"/>
              </a:ext>
            </a:extLst>
          </p:cNvPr>
          <p:cNvSpPr txBox="1"/>
          <p:nvPr/>
        </p:nvSpPr>
        <p:spPr>
          <a:xfrm>
            <a:off x="664130" y="4563050"/>
            <a:ext cx="4432337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</a:rPr>
              <a:t>튜토리얼의 목적</a:t>
            </a:r>
            <a:endParaRPr lang="en-US" altLang="ko-KR" b="1">
              <a:solidFill>
                <a:schemeClr val="accent1"/>
              </a:solidFill>
            </a:endParaRPr>
          </a:p>
          <a:p>
            <a:endParaRPr lang="en-US" altLang="ko-KR" sz="1400" b="1"/>
          </a:p>
          <a:p>
            <a:r>
              <a:rPr lang="en-US" altLang="ko-KR" sz="1400"/>
              <a:t>-</a:t>
            </a:r>
            <a:r>
              <a:rPr lang="ko-KR" altLang="en-US" sz="1400"/>
              <a:t>이동 </a:t>
            </a:r>
            <a:r>
              <a:rPr lang="en-US" altLang="ko-KR" sz="1400"/>
              <a:t>/ </a:t>
            </a:r>
            <a:r>
              <a:rPr lang="ko-KR" altLang="en-US" sz="1400"/>
              <a:t>상태창 </a:t>
            </a:r>
            <a:endParaRPr lang="en-US" altLang="ko-KR" sz="1400"/>
          </a:p>
          <a:p>
            <a:r>
              <a:rPr lang="en-US" altLang="ko-KR" sz="1400"/>
              <a:t>-</a:t>
            </a:r>
            <a:r>
              <a:rPr lang="ko-KR" altLang="en-US" sz="1400"/>
              <a:t>탐색</a:t>
            </a:r>
            <a:r>
              <a:rPr lang="en-US" altLang="ko-KR" sz="1400"/>
              <a:t>(</a:t>
            </a:r>
            <a:r>
              <a:rPr lang="ko-KR" altLang="en-US" sz="1400"/>
              <a:t>칼</a:t>
            </a:r>
            <a:r>
              <a:rPr lang="en-US" altLang="ko-KR" sz="1400"/>
              <a:t>,</a:t>
            </a:r>
            <a:r>
              <a:rPr lang="ko-KR" altLang="en-US" sz="1400"/>
              <a:t>물음표</a:t>
            </a:r>
            <a:r>
              <a:rPr lang="en-US" altLang="ko-KR" sz="1400"/>
              <a:t>,</a:t>
            </a:r>
            <a:r>
              <a:rPr lang="ko-KR" altLang="en-US" sz="1400"/>
              <a:t>말풍선</a:t>
            </a:r>
            <a:r>
              <a:rPr lang="en-US" altLang="ko-KR" sz="1400"/>
              <a:t>) </a:t>
            </a:r>
          </a:p>
          <a:p>
            <a:r>
              <a:rPr lang="en-US" altLang="ko-KR" sz="1400"/>
              <a:t>-</a:t>
            </a:r>
            <a:r>
              <a:rPr lang="ko-KR" altLang="en-US" sz="1400"/>
              <a:t>유닛</a:t>
            </a:r>
            <a:r>
              <a:rPr lang="en-US" altLang="ko-KR" sz="1400"/>
              <a:t>/ </a:t>
            </a:r>
            <a:r>
              <a:rPr lang="ko-KR" altLang="en-US" sz="1400"/>
              <a:t>가방 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400" b="1" u="sng"/>
              <a:t>UI</a:t>
            </a:r>
            <a:r>
              <a:rPr lang="ko-KR" altLang="en-US" sz="1400" b="1"/>
              <a:t>를 간단히 소개하고 </a:t>
            </a:r>
            <a:endParaRPr lang="en-US" altLang="ko-KR" sz="1400" b="1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유저에게 </a:t>
            </a:r>
            <a:r>
              <a:rPr lang="ko-KR" altLang="en-US" sz="1400" b="1" u="sng"/>
              <a:t>게임 진행흐름을 </a:t>
            </a:r>
            <a:r>
              <a:rPr lang="ko-KR" altLang="en-US" sz="1400" b="1"/>
              <a:t>알려주기 위함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3A9C3-A47F-4BE9-83F1-D032DC931AB4}"/>
              </a:ext>
            </a:extLst>
          </p:cNvPr>
          <p:cNvSpPr txBox="1"/>
          <p:nvPr/>
        </p:nvSpPr>
        <p:spPr>
          <a:xfrm>
            <a:off x="6392566" y="4563049"/>
            <a:ext cx="4432337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</a:rPr>
              <a:t>초반부 배치</a:t>
            </a:r>
            <a:endParaRPr lang="en-US" altLang="ko-KR" sz="1400" b="1"/>
          </a:p>
          <a:p>
            <a:r>
              <a:rPr lang="en-US" altLang="ko-KR" sz="1400"/>
              <a:t>-</a:t>
            </a:r>
            <a:r>
              <a:rPr lang="ko-KR" altLang="en-US" sz="1400"/>
              <a:t>이동 </a:t>
            </a:r>
            <a:r>
              <a:rPr lang="en-US" altLang="ko-KR" sz="1400"/>
              <a:t>/ </a:t>
            </a:r>
            <a:r>
              <a:rPr lang="ko-KR" altLang="en-US" sz="1400"/>
              <a:t>상태창 </a:t>
            </a:r>
            <a:endParaRPr lang="en-US" altLang="ko-KR" sz="1400"/>
          </a:p>
          <a:p>
            <a:r>
              <a:rPr lang="en-US" altLang="ko-KR" sz="1400"/>
              <a:t>-</a:t>
            </a:r>
            <a:r>
              <a:rPr lang="ko-KR" altLang="en-US" sz="1400"/>
              <a:t>탐색</a:t>
            </a:r>
            <a:r>
              <a:rPr lang="en-US" altLang="ko-KR" sz="1400"/>
              <a:t>(</a:t>
            </a:r>
            <a:r>
              <a:rPr lang="ko-KR" altLang="en-US" sz="1400"/>
              <a:t>칼</a:t>
            </a:r>
            <a:r>
              <a:rPr lang="en-US" altLang="ko-KR" sz="1400"/>
              <a:t>,</a:t>
            </a:r>
            <a:r>
              <a:rPr lang="ko-KR" altLang="en-US" sz="1400"/>
              <a:t>물음표</a:t>
            </a:r>
            <a:r>
              <a:rPr lang="en-US" altLang="ko-KR" sz="1400"/>
              <a:t>,</a:t>
            </a:r>
            <a:r>
              <a:rPr lang="ko-KR" altLang="en-US" sz="1400"/>
              <a:t>말풍선</a:t>
            </a:r>
            <a:r>
              <a:rPr lang="en-US" altLang="ko-KR" sz="1400"/>
              <a:t>) </a:t>
            </a:r>
          </a:p>
          <a:p>
            <a:r>
              <a:rPr lang="en-US" altLang="ko-KR" sz="1400"/>
              <a:t>-</a:t>
            </a:r>
            <a:r>
              <a:rPr lang="ko-KR" altLang="en-US" sz="1400"/>
              <a:t>유닛</a:t>
            </a:r>
            <a:r>
              <a:rPr lang="en-US" altLang="ko-KR" sz="1400"/>
              <a:t>/ </a:t>
            </a:r>
            <a:r>
              <a:rPr lang="ko-KR" altLang="en-US" sz="1400"/>
              <a:t>가방 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400" b="1" u="sng"/>
              <a:t>UI</a:t>
            </a:r>
            <a:r>
              <a:rPr lang="ko-KR" altLang="en-US" sz="1400" b="1"/>
              <a:t>를 간단히 소개하고 </a:t>
            </a:r>
            <a:endParaRPr lang="en-US" altLang="ko-KR" sz="1400" b="1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유저에게 </a:t>
            </a:r>
            <a:r>
              <a:rPr lang="ko-KR" altLang="en-US" sz="1400" b="1" u="sng"/>
              <a:t>게임 진행흐름을 </a:t>
            </a:r>
            <a:r>
              <a:rPr lang="ko-KR" altLang="en-US" sz="1400" b="1"/>
              <a:t>알려주기 위함</a:t>
            </a:r>
          </a:p>
        </p:txBody>
      </p:sp>
    </p:spTree>
    <p:extLst>
      <p:ext uri="{BB962C8B-B14F-4D97-AF65-F5344CB8AC3E}">
        <p14:creationId xmlns:p14="http://schemas.microsoft.com/office/powerpoint/2010/main" val="80727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21BA18-96C0-4A9E-B22E-EC2DE8188C4E}"/>
              </a:ext>
            </a:extLst>
          </p:cNvPr>
          <p:cNvSpPr/>
          <p:nvPr/>
        </p:nvSpPr>
        <p:spPr>
          <a:xfrm>
            <a:off x="64655" y="93230"/>
            <a:ext cx="812801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3-4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6B443-4689-44D0-911C-6F5E413B69FA}"/>
              </a:ext>
            </a:extLst>
          </p:cNvPr>
          <p:cNvSpPr txBox="1"/>
          <p:nvPr/>
        </p:nvSpPr>
        <p:spPr>
          <a:xfrm>
            <a:off x="1112981" y="119055"/>
            <a:ext cx="4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안내개미</a:t>
            </a:r>
            <a:r>
              <a:rPr lang="en-US" altLang="ko-KR" sz="1600" b="1"/>
              <a:t>: </a:t>
            </a:r>
            <a:r>
              <a:rPr lang="ko-KR" altLang="en-US" sz="1600" b="1"/>
              <a:t>길막음 </a:t>
            </a:r>
            <a:r>
              <a:rPr lang="en-US" altLang="ko-KR" sz="1600" b="1">
                <a:sym typeface="Wingdings" panose="05000000000000000000" pitchFamily="2" charset="2"/>
              </a:rPr>
              <a:t> </a:t>
            </a:r>
            <a:r>
              <a:rPr lang="ko-KR" altLang="en-US" sz="1600" b="1">
                <a:sym typeface="Wingdings" panose="05000000000000000000" pitchFamily="2" charset="2"/>
              </a:rPr>
              <a:t>퍼즐</a:t>
            </a:r>
            <a:r>
              <a:rPr lang="en-US" altLang="ko-KR" sz="1600" b="1">
                <a:sym typeface="Wingdings" panose="05000000000000000000" pitchFamily="2" charset="2"/>
              </a:rPr>
              <a:t>2</a:t>
            </a:r>
            <a:r>
              <a:rPr lang="ko-KR" altLang="en-US" sz="1600" b="1">
                <a:sym typeface="Wingdings" panose="05000000000000000000" pitchFamily="2" charset="2"/>
              </a:rPr>
              <a:t>깨면 비켜준다</a:t>
            </a:r>
            <a:endParaRPr lang="ko-KR" altLang="en-US" sz="16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4476C9-4000-458D-8753-B1E476BE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50" y="529002"/>
            <a:ext cx="6477339" cy="437353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0BB9F70-AA43-46C5-8C6F-5AA5E39A2DFC}"/>
              </a:ext>
            </a:extLst>
          </p:cNvPr>
          <p:cNvSpPr/>
          <p:nvPr/>
        </p:nvSpPr>
        <p:spPr>
          <a:xfrm>
            <a:off x="5904519" y="1168465"/>
            <a:ext cx="628073" cy="46669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C42B4A6-77F3-493A-BE4E-066823C15B18}"/>
              </a:ext>
            </a:extLst>
          </p:cNvPr>
          <p:cNvCxnSpPr>
            <a:cxnSpLocks/>
          </p:cNvCxnSpPr>
          <p:nvPr/>
        </p:nvCxnSpPr>
        <p:spPr>
          <a:xfrm flipH="1">
            <a:off x="3715398" y="1559087"/>
            <a:ext cx="2387758" cy="37785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FEC57F-E8D5-4BFA-9FF3-8021C56CE449}"/>
              </a:ext>
            </a:extLst>
          </p:cNvPr>
          <p:cNvSpPr txBox="1"/>
          <p:nvPr/>
        </p:nvSpPr>
        <p:spPr>
          <a:xfrm>
            <a:off x="951944" y="5250061"/>
            <a:ext cx="2763454" cy="1384995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안내 개미</a:t>
            </a:r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  <a:endParaRPr lang="en-US" altLang="ko-KR" sz="14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</a:t>
            </a:r>
            <a:r>
              <a:rPr lang="ko-KR" altLang="en-US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층은 휴게소 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입니다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.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작업을 모두 마치고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휴식을 취하세요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8E762-AD54-4F8C-B1AF-608E0711BA10}"/>
              </a:ext>
            </a:extLst>
          </p:cNvPr>
          <p:cNvSpPr txBox="1"/>
          <p:nvPr/>
        </p:nvSpPr>
        <p:spPr>
          <a:xfrm>
            <a:off x="5428900" y="5384728"/>
            <a:ext cx="2763454" cy="1354217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안내 개미</a:t>
            </a:r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4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</a:t>
            </a:r>
            <a:r>
              <a:rPr lang="ko-KR" altLang="en-US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층은 휴게소 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입니다 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쉬고싶은 개미들은 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위로 올라가세요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  <a:endParaRPr lang="ko-KR" altLang="en-US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34C3A5-58AA-43AE-9BB6-B6CA0DDF6488}"/>
              </a:ext>
            </a:extLst>
          </p:cNvPr>
          <p:cNvSpPr/>
          <p:nvPr/>
        </p:nvSpPr>
        <p:spPr>
          <a:xfrm>
            <a:off x="4125643" y="6359349"/>
            <a:ext cx="578046" cy="216406"/>
          </a:xfrm>
          <a:prstGeom prst="rect">
            <a:avLst/>
          </a:prstGeom>
          <a:solidFill>
            <a:srgbClr val="4DA3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163D3-352F-4CFD-9DA9-8920B078D317}"/>
              </a:ext>
            </a:extLst>
          </p:cNvPr>
          <p:cNvSpPr txBox="1"/>
          <p:nvPr/>
        </p:nvSpPr>
        <p:spPr>
          <a:xfrm>
            <a:off x="5114864" y="5081715"/>
            <a:ext cx="388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ym typeface="Wingdings" panose="05000000000000000000" pitchFamily="2" charset="2"/>
              </a:rPr>
              <a:t> </a:t>
            </a:r>
            <a:r>
              <a:rPr lang="ko-KR" altLang="en-US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퍼즐</a:t>
            </a:r>
            <a:r>
              <a:rPr lang="en-US" altLang="ko-KR" sz="1200" b="1">
                <a:highlight>
                  <a:srgbClr val="FFFF00"/>
                </a:highlight>
                <a:sym typeface="Wingdings" panose="05000000000000000000" pitchFamily="2" charset="2"/>
              </a:rPr>
              <a:t>2 </a:t>
            </a:r>
            <a:r>
              <a:rPr lang="ko-KR" alt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성공</a:t>
            </a:r>
            <a:r>
              <a:rPr lang="ko-KR" altLang="en-US" sz="1200" b="1">
                <a:sym typeface="Wingdings" panose="05000000000000000000" pitchFamily="2" charset="2"/>
              </a:rPr>
              <a:t>하면</a:t>
            </a:r>
            <a:r>
              <a:rPr lang="en-US" altLang="ko-KR" sz="1200" b="1">
                <a:sym typeface="Wingdings" panose="05000000000000000000" pitchFamily="2" charset="2"/>
              </a:rPr>
              <a:t>, </a:t>
            </a:r>
            <a:r>
              <a:rPr lang="ko-KR" altLang="en-US" sz="1200" b="1">
                <a:sym typeface="Wingdings" panose="05000000000000000000" pitchFamily="2" charset="2"/>
              </a:rPr>
              <a:t>다음부터는</a:t>
            </a:r>
            <a:r>
              <a:rPr lang="en-US" altLang="ko-KR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sym typeface="Wingdings" panose="05000000000000000000" pitchFamily="2" charset="2"/>
              </a:rPr>
              <a:t>아래처럼 출력</a:t>
            </a:r>
            <a:endParaRPr lang="ko-KR" altLang="en-US" sz="1200" b="1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32DECC3-E4ED-4EC5-91FE-ECB1128F57E5}"/>
              </a:ext>
            </a:extLst>
          </p:cNvPr>
          <p:cNvSpPr/>
          <p:nvPr/>
        </p:nvSpPr>
        <p:spPr>
          <a:xfrm>
            <a:off x="3954150" y="5358714"/>
            <a:ext cx="1037361" cy="11959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23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F6BABCB-4F9F-446A-AE33-CAD4C6BC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56" y="737178"/>
            <a:ext cx="8676656" cy="523458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45885-81E8-4B0B-8CCD-09A8AFE3611E}"/>
              </a:ext>
            </a:extLst>
          </p:cNvPr>
          <p:cNvSpPr/>
          <p:nvPr/>
        </p:nvSpPr>
        <p:spPr>
          <a:xfrm>
            <a:off x="8325259" y="3664776"/>
            <a:ext cx="1228853" cy="46982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 입구</a:t>
            </a:r>
            <a:endParaRPr lang="ko-KR" altLang="en-US" b="1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671DB57-E08A-4257-ACED-9676CE16B5AD}"/>
              </a:ext>
            </a:extLst>
          </p:cNvPr>
          <p:cNvSpPr/>
          <p:nvPr/>
        </p:nvSpPr>
        <p:spPr>
          <a:xfrm>
            <a:off x="8025982" y="820030"/>
            <a:ext cx="1422817" cy="46982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 </a:t>
            </a:r>
            <a:r>
              <a:rPr lang="en-US" altLang="ko-KR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1</a:t>
            </a:r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층</a:t>
            </a:r>
            <a:endParaRPr lang="ko-KR" altLang="en-US" b="1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A38DAF5-48C2-48B0-A35F-7D4C661560B4}"/>
              </a:ext>
            </a:extLst>
          </p:cNvPr>
          <p:cNvSpPr/>
          <p:nvPr/>
        </p:nvSpPr>
        <p:spPr>
          <a:xfrm>
            <a:off x="64655" y="93230"/>
            <a:ext cx="812801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4-1</a:t>
            </a:r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D15CD7F-8FB3-4144-A14B-69190061B325}"/>
              </a:ext>
            </a:extLst>
          </p:cNvPr>
          <p:cNvSpPr/>
          <p:nvPr/>
        </p:nvSpPr>
        <p:spPr>
          <a:xfrm rot="9517915">
            <a:off x="7064714" y="3087453"/>
            <a:ext cx="1132860" cy="321076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715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FFE1900-2DB6-4E3A-BB5B-C350EC6F7945}"/>
              </a:ext>
            </a:extLst>
          </p:cNvPr>
          <p:cNvSpPr/>
          <p:nvPr/>
        </p:nvSpPr>
        <p:spPr>
          <a:xfrm rot="19701691">
            <a:off x="7194123" y="1848581"/>
            <a:ext cx="737822" cy="321076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715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3F999E-29BE-462F-8780-7EB475195994}"/>
              </a:ext>
            </a:extLst>
          </p:cNvPr>
          <p:cNvSpPr txBox="1"/>
          <p:nvPr/>
        </p:nvSpPr>
        <p:spPr>
          <a:xfrm>
            <a:off x="1002145" y="163511"/>
            <a:ext cx="4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2</a:t>
            </a:r>
            <a:r>
              <a:rPr lang="ko-KR" altLang="en-US" sz="1600" b="1"/>
              <a:t>층 전체적인 모습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0B7D42-0636-4F56-B30B-06CA3C3C62E4}"/>
              </a:ext>
            </a:extLst>
          </p:cNvPr>
          <p:cNvSpPr/>
          <p:nvPr/>
        </p:nvSpPr>
        <p:spPr>
          <a:xfrm>
            <a:off x="3651629" y="3449892"/>
            <a:ext cx="2093596" cy="30797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신참개미</a:t>
            </a:r>
            <a:r>
              <a:rPr lang="en-US" altLang="ko-KR" sz="1400"/>
              <a:t>: </a:t>
            </a:r>
            <a:r>
              <a:rPr lang="ko-KR" altLang="en-US" sz="1400"/>
              <a:t>규칙설명</a:t>
            </a:r>
            <a:endParaRPr lang="en-US" altLang="ko-KR" sz="1200" b="1">
              <a:highlight>
                <a:srgbClr val="00FFFF"/>
              </a:highlight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4A85C7-6A40-4153-9250-5371E5AF9F49}"/>
              </a:ext>
            </a:extLst>
          </p:cNvPr>
          <p:cNvSpPr/>
          <p:nvPr/>
        </p:nvSpPr>
        <p:spPr>
          <a:xfrm>
            <a:off x="6096000" y="4186270"/>
            <a:ext cx="1649350" cy="30797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표지판</a:t>
            </a:r>
            <a:r>
              <a:rPr lang="en-US" altLang="ko-KR" sz="1400"/>
              <a:t>: </a:t>
            </a:r>
            <a:r>
              <a:rPr lang="ko-KR" altLang="en-US" sz="1400"/>
              <a:t>안내</a:t>
            </a:r>
            <a:endParaRPr lang="en-US" altLang="ko-KR" sz="1200" b="1">
              <a:highlight>
                <a:srgbClr val="00FFFF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89201-8B84-49AE-9889-E81ABCD77DE3}"/>
              </a:ext>
            </a:extLst>
          </p:cNvPr>
          <p:cNvSpPr txBox="1"/>
          <p:nvPr/>
        </p:nvSpPr>
        <p:spPr>
          <a:xfrm>
            <a:off x="6096000" y="4532744"/>
            <a:ext cx="2763454" cy="1138773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표지판</a:t>
            </a:r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  <a:endParaRPr lang="en-US" altLang="ko-KR" sz="14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휴게소 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입니다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.</a:t>
            </a: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개미간에 서로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매너를 지켜주세요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.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24B1B83-706C-489A-88CD-70BFF8994466}"/>
              </a:ext>
            </a:extLst>
          </p:cNvPr>
          <p:cNvSpPr/>
          <p:nvPr/>
        </p:nvSpPr>
        <p:spPr>
          <a:xfrm>
            <a:off x="1661192" y="5663793"/>
            <a:ext cx="3428251" cy="307971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r>
              <a:rPr lang="en-US" altLang="ko-KR" sz="1200" b="1"/>
              <a:t>: Y</a:t>
            </a:r>
            <a:r>
              <a:rPr lang="ko-KR" altLang="en-US" sz="1200" b="1"/>
              <a:t>축 </a:t>
            </a:r>
            <a:r>
              <a:rPr lang="en-US" altLang="ko-KR" sz="1200" b="1"/>
              <a:t>180</a:t>
            </a:r>
            <a:r>
              <a:rPr lang="ko-KR" altLang="en-US" sz="1200" b="1"/>
              <a:t>돌려서 서로 마주보도록 </a:t>
            </a:r>
            <a:endParaRPr lang="en-US" altLang="ko-KR" sz="1100" b="1">
              <a:highlight>
                <a:srgbClr val="00FFFF"/>
              </a:highlight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11E077-89F3-47D1-A08C-CE5868CB085A}"/>
              </a:ext>
            </a:extLst>
          </p:cNvPr>
          <p:cNvSpPr/>
          <p:nvPr/>
        </p:nvSpPr>
        <p:spPr>
          <a:xfrm>
            <a:off x="1661191" y="6026654"/>
            <a:ext cx="3428251" cy="307971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의도</a:t>
            </a:r>
            <a:r>
              <a:rPr lang="en-US" altLang="ko-KR" sz="1200" b="1"/>
              <a:t>: </a:t>
            </a:r>
            <a:r>
              <a:rPr lang="ko-KR" altLang="en-US" sz="1200" b="1"/>
              <a:t>서로 이야기 하는것 처럼 배치</a:t>
            </a:r>
            <a:endParaRPr lang="en-US" altLang="ko-KR" sz="1100" b="1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13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1D4BF9-DFA9-4FD2-85A1-193825ECB599}"/>
              </a:ext>
            </a:extLst>
          </p:cNvPr>
          <p:cNvSpPr/>
          <p:nvPr/>
        </p:nvSpPr>
        <p:spPr>
          <a:xfrm>
            <a:off x="64655" y="93230"/>
            <a:ext cx="812801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4-2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9973E-58DF-4556-81DA-8801DD6E81A7}"/>
              </a:ext>
            </a:extLst>
          </p:cNvPr>
          <p:cNvSpPr txBox="1"/>
          <p:nvPr/>
        </p:nvSpPr>
        <p:spPr>
          <a:xfrm>
            <a:off x="1002145" y="163511"/>
            <a:ext cx="4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신참개미 </a:t>
            </a:r>
            <a:r>
              <a:rPr lang="en-US" altLang="ko-KR" sz="1600" b="1"/>
              <a:t>: </a:t>
            </a:r>
            <a:r>
              <a:rPr lang="ko-KR" altLang="en-US" sz="1600" b="1"/>
              <a:t>퍼즐 규칙 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B86522-79B0-44D2-AC6D-7F84FF15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6" y="873125"/>
            <a:ext cx="7111562" cy="427153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7E8EC80-E269-40A6-BF64-E5E09E811F06}"/>
              </a:ext>
            </a:extLst>
          </p:cNvPr>
          <p:cNvSpPr/>
          <p:nvPr/>
        </p:nvSpPr>
        <p:spPr>
          <a:xfrm>
            <a:off x="3807865" y="3429000"/>
            <a:ext cx="628073" cy="46669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C807C50-DA63-4465-AD7C-DE8A0FBC580B}"/>
              </a:ext>
            </a:extLst>
          </p:cNvPr>
          <p:cNvCxnSpPr>
            <a:cxnSpLocks/>
          </p:cNvCxnSpPr>
          <p:nvPr/>
        </p:nvCxnSpPr>
        <p:spPr>
          <a:xfrm flipH="1">
            <a:off x="3851564" y="3819622"/>
            <a:ext cx="154937" cy="15467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85819A-2AB8-4137-A287-24E02BD417FC}"/>
              </a:ext>
            </a:extLst>
          </p:cNvPr>
          <p:cNvSpPr txBox="1"/>
          <p:nvPr/>
        </p:nvSpPr>
        <p:spPr>
          <a:xfrm>
            <a:off x="437614" y="5394496"/>
            <a:ext cx="2763454" cy="1384995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신참 개미</a:t>
            </a:r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  <a:endParaRPr lang="en-US" altLang="ko-KR" sz="14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큰일이야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!..</a:t>
            </a: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개미알을 </a:t>
            </a:r>
            <a:r>
              <a:rPr lang="ko-KR" altLang="en-US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아기방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으로 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옮겨야 하는데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바위와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개미들로 가로막혔어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00AC1E8-E692-46FE-A35D-FADD72EE383C}"/>
              </a:ext>
            </a:extLst>
          </p:cNvPr>
          <p:cNvSpPr/>
          <p:nvPr/>
        </p:nvSpPr>
        <p:spPr>
          <a:xfrm>
            <a:off x="6447098" y="5296100"/>
            <a:ext cx="1037361" cy="11959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19BCCF1-AD99-44C3-B346-12AF5DC7E9B9}"/>
              </a:ext>
            </a:extLst>
          </p:cNvPr>
          <p:cNvSpPr/>
          <p:nvPr/>
        </p:nvSpPr>
        <p:spPr>
          <a:xfrm>
            <a:off x="7721600" y="221673"/>
            <a:ext cx="4389259" cy="655781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7BC892-4183-4E68-879D-2BABEA6D4038}"/>
              </a:ext>
            </a:extLst>
          </p:cNvPr>
          <p:cNvSpPr txBox="1"/>
          <p:nvPr/>
        </p:nvSpPr>
        <p:spPr>
          <a:xfrm>
            <a:off x="8221882" y="572347"/>
            <a:ext cx="388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ym typeface="Wingdings" panose="05000000000000000000" pitchFamily="2" charset="2"/>
              </a:rPr>
              <a:t> </a:t>
            </a:r>
            <a:r>
              <a:rPr lang="ko-KR" altLang="en-US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실패</a:t>
            </a:r>
            <a:r>
              <a:rPr lang="ko-KR" altLang="en-US" sz="1200" b="1">
                <a:sym typeface="Wingdings" panose="05000000000000000000" pitchFamily="2" charset="2"/>
              </a:rPr>
              <a:t>하면</a:t>
            </a:r>
            <a:r>
              <a:rPr lang="en-US" altLang="ko-KR" sz="1200" b="1">
                <a:sym typeface="Wingdings" panose="05000000000000000000" pitchFamily="2" charset="2"/>
              </a:rPr>
              <a:t>, </a:t>
            </a:r>
            <a:r>
              <a:rPr lang="ko-KR" altLang="en-US" sz="1200" b="1">
                <a:sym typeface="Wingdings" panose="05000000000000000000" pitchFamily="2" charset="2"/>
              </a:rPr>
              <a:t>다음부터는</a:t>
            </a:r>
            <a:r>
              <a:rPr lang="en-US" altLang="ko-KR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sym typeface="Wingdings" panose="05000000000000000000" pitchFamily="2" charset="2"/>
              </a:rPr>
              <a:t>아래처럼 출력</a:t>
            </a:r>
            <a:endParaRPr lang="ko-KR" altLang="en-US" sz="12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418E3E-A420-4771-A0E8-C621D01ECD74}"/>
              </a:ext>
            </a:extLst>
          </p:cNvPr>
          <p:cNvSpPr txBox="1"/>
          <p:nvPr/>
        </p:nvSpPr>
        <p:spPr>
          <a:xfrm>
            <a:off x="8172986" y="4539543"/>
            <a:ext cx="388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ym typeface="Wingdings" panose="05000000000000000000" pitchFamily="2" charset="2"/>
              </a:rPr>
              <a:t> </a:t>
            </a:r>
            <a:r>
              <a:rPr lang="ko-KR" alt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성공</a:t>
            </a:r>
            <a:r>
              <a:rPr lang="ko-KR" altLang="en-US" sz="1200" b="1">
                <a:sym typeface="Wingdings" panose="05000000000000000000" pitchFamily="2" charset="2"/>
              </a:rPr>
              <a:t>하면</a:t>
            </a:r>
            <a:r>
              <a:rPr lang="en-US" altLang="ko-KR" sz="1200" b="1">
                <a:sym typeface="Wingdings" panose="05000000000000000000" pitchFamily="2" charset="2"/>
              </a:rPr>
              <a:t>, </a:t>
            </a:r>
            <a:r>
              <a:rPr lang="ko-KR" altLang="en-US" sz="1200" b="1">
                <a:sym typeface="Wingdings" panose="05000000000000000000" pitchFamily="2" charset="2"/>
              </a:rPr>
              <a:t>다음부터는</a:t>
            </a:r>
            <a:r>
              <a:rPr lang="en-US" altLang="ko-KR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sym typeface="Wingdings" panose="05000000000000000000" pitchFamily="2" charset="2"/>
              </a:rPr>
              <a:t>아래처럼 출력</a:t>
            </a:r>
            <a:endParaRPr lang="ko-KR" altLang="en-US" sz="1200" b="1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0CFA1D4-6CC0-48A2-B8CF-6E20B7B2EEB1}"/>
              </a:ext>
            </a:extLst>
          </p:cNvPr>
          <p:cNvGrpSpPr/>
          <p:nvPr/>
        </p:nvGrpSpPr>
        <p:grpSpPr>
          <a:xfrm>
            <a:off x="8314551" y="879054"/>
            <a:ext cx="3074196" cy="1600438"/>
            <a:chOff x="8448284" y="1904285"/>
            <a:chExt cx="3696412" cy="16004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FDB277-D510-4462-8B70-5C233D7A158D}"/>
                </a:ext>
              </a:extLst>
            </p:cNvPr>
            <p:cNvSpPr txBox="1"/>
            <p:nvPr/>
          </p:nvSpPr>
          <p:spPr>
            <a:xfrm>
              <a:off x="8448284" y="1904285"/>
              <a:ext cx="3667302" cy="1600438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신참 개미</a:t>
              </a:r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2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1.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개미알은 단단해서 바위로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쳐도 무사하다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2.</a:t>
              </a:r>
              <a:r>
                <a:rPr lang="ko-KR" altLang="en-US" sz="14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거리조절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에 유의하라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.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5FA1A08-28B3-48BE-8354-AECCC169B8E9}"/>
                </a:ext>
              </a:extLst>
            </p:cNvPr>
            <p:cNvSpPr/>
            <p:nvPr/>
          </p:nvSpPr>
          <p:spPr>
            <a:xfrm>
              <a:off x="11449654" y="3221147"/>
              <a:ext cx="695042" cy="276999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확인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596305-F753-4CCD-AE30-347125D4B0F9}"/>
              </a:ext>
            </a:extLst>
          </p:cNvPr>
          <p:cNvGrpSpPr/>
          <p:nvPr/>
        </p:nvGrpSpPr>
        <p:grpSpPr>
          <a:xfrm>
            <a:off x="8314550" y="2555879"/>
            <a:ext cx="3049987" cy="1585049"/>
            <a:chOff x="8448283" y="3581110"/>
            <a:chExt cx="3667303" cy="15850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BA3DFB-43A8-46BF-9807-B86F05987099}"/>
                </a:ext>
              </a:extLst>
            </p:cNvPr>
            <p:cNvSpPr txBox="1"/>
            <p:nvPr/>
          </p:nvSpPr>
          <p:spPr>
            <a:xfrm>
              <a:off x="8448283" y="3581110"/>
              <a:ext cx="3667303" cy="1585049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신참 개미</a:t>
              </a:r>
              <a:r>
                <a:rPr lang="en-US" altLang="ko-KR" sz="1600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1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이런 상황을 대비해서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...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라고 메모해 두었어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.</a:t>
              </a: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그나저나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,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알들은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어떡하지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!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15E020-7294-448A-96E0-83CCDC5DAC73}"/>
                </a:ext>
              </a:extLst>
            </p:cNvPr>
            <p:cNvSpPr/>
            <p:nvPr/>
          </p:nvSpPr>
          <p:spPr>
            <a:xfrm>
              <a:off x="11420544" y="4687578"/>
              <a:ext cx="695042" cy="216406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확인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1B7BF1-5524-48C7-9D1B-9AA7EA8EBBDC}"/>
              </a:ext>
            </a:extLst>
          </p:cNvPr>
          <p:cNvSpPr txBox="1"/>
          <p:nvPr/>
        </p:nvSpPr>
        <p:spPr>
          <a:xfrm>
            <a:off x="8444046" y="4834705"/>
            <a:ext cx="3049987" cy="1200329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신참 개미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2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고마워 친구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4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이</a:t>
            </a:r>
            <a:r>
              <a:rPr lang="en-US" altLang="ko-KR" sz="14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4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은혜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는 잊지않고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꼭 갚을게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CDC00B-47C6-446F-8B51-8E47BF6B5044}"/>
              </a:ext>
            </a:extLst>
          </p:cNvPr>
          <p:cNvSpPr txBox="1"/>
          <p:nvPr/>
        </p:nvSpPr>
        <p:spPr>
          <a:xfrm>
            <a:off x="3409873" y="5394496"/>
            <a:ext cx="2763454" cy="1384995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신참 개미</a:t>
            </a:r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  <a:endParaRPr lang="en-US" altLang="ko-KR" sz="14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바로 밑이 아기방이라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개미알을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구멍으로</a:t>
            </a:r>
            <a:endParaRPr lang="en-US" altLang="ko-KR" sz="1600">
              <a:solidFill>
                <a:srgbClr val="00B0F0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떨어뜨리면 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될 것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같기도 한데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...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CC4B9C-877A-4C65-993E-A2354440FC47}"/>
              </a:ext>
            </a:extLst>
          </p:cNvPr>
          <p:cNvSpPr/>
          <p:nvPr/>
        </p:nvSpPr>
        <p:spPr>
          <a:xfrm>
            <a:off x="10888589" y="5785870"/>
            <a:ext cx="578046" cy="216406"/>
          </a:xfrm>
          <a:prstGeom prst="rect">
            <a:avLst/>
          </a:prstGeom>
          <a:solidFill>
            <a:srgbClr val="4DA3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78116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A05531-4744-4F06-A65A-519CDE65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2" y="536575"/>
            <a:ext cx="8296275" cy="49720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02EF9B8-0C6B-4B6D-B35A-4BC6286A6985}"/>
              </a:ext>
            </a:extLst>
          </p:cNvPr>
          <p:cNvSpPr/>
          <p:nvPr/>
        </p:nvSpPr>
        <p:spPr>
          <a:xfrm>
            <a:off x="64655" y="93230"/>
            <a:ext cx="812801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5-1</a:t>
            </a:r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89421BC-58C1-4F17-93F4-7DA7B2023727}"/>
              </a:ext>
            </a:extLst>
          </p:cNvPr>
          <p:cNvSpPr/>
          <p:nvPr/>
        </p:nvSpPr>
        <p:spPr>
          <a:xfrm>
            <a:off x="1255861" y="4963440"/>
            <a:ext cx="757382" cy="46982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출구</a:t>
            </a:r>
            <a:endParaRPr lang="ko-KR" altLang="en-US" b="1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D39434-6938-4420-8427-11187DA7D313}"/>
              </a:ext>
            </a:extLst>
          </p:cNvPr>
          <p:cNvSpPr/>
          <p:nvPr/>
        </p:nvSpPr>
        <p:spPr>
          <a:xfrm>
            <a:off x="7130922" y="756062"/>
            <a:ext cx="1542024" cy="46982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1</a:t>
            </a:r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층</a:t>
            </a:r>
            <a:endParaRPr lang="ko-KR" altLang="en-US" b="1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3C7CEB2-0610-4CFB-8CFC-3146B84EFCB0}"/>
              </a:ext>
            </a:extLst>
          </p:cNvPr>
          <p:cNvSpPr/>
          <p:nvPr/>
        </p:nvSpPr>
        <p:spPr>
          <a:xfrm>
            <a:off x="863751" y="4145816"/>
            <a:ext cx="2298984" cy="30797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신참 개미</a:t>
            </a:r>
            <a:r>
              <a:rPr lang="en-US" altLang="ko-KR" sz="1400"/>
              <a:t>: 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은혜 보답</a:t>
            </a:r>
            <a:endParaRPr lang="en-US" altLang="ko-KR" sz="1200" b="1">
              <a:highlight>
                <a:srgbClr val="00FFFF"/>
              </a:highlight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85D7E21-E6D2-4F87-8C93-A94BE2A643C5}"/>
              </a:ext>
            </a:extLst>
          </p:cNvPr>
          <p:cNvSpPr/>
          <p:nvPr/>
        </p:nvSpPr>
        <p:spPr>
          <a:xfrm>
            <a:off x="2517059" y="1898228"/>
            <a:ext cx="2298984" cy="30797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개미핥기</a:t>
            </a:r>
            <a:r>
              <a:rPr lang="en-US" altLang="ko-KR" sz="1400"/>
              <a:t>: 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살려줘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!!</a:t>
            </a:r>
            <a:endParaRPr lang="en-US" altLang="ko-KR" sz="1200" b="1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DB062-575A-416A-8927-23F0AFAD9A91}"/>
              </a:ext>
            </a:extLst>
          </p:cNvPr>
          <p:cNvSpPr txBox="1"/>
          <p:nvPr/>
        </p:nvSpPr>
        <p:spPr>
          <a:xfrm>
            <a:off x="9280099" y="1629930"/>
            <a:ext cx="2763454" cy="1631216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개미핥기</a:t>
            </a:r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  <a:endParaRPr lang="en-US" altLang="ko-KR" sz="14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으악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 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다시는 개미를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먹지 않을게요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살려주세요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E1DD6-3467-434E-A2C9-A606787E6247}"/>
              </a:ext>
            </a:extLst>
          </p:cNvPr>
          <p:cNvSpPr txBox="1"/>
          <p:nvPr/>
        </p:nvSpPr>
        <p:spPr>
          <a:xfrm>
            <a:off x="1002145" y="163511"/>
            <a:ext cx="4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1</a:t>
            </a:r>
            <a:r>
              <a:rPr lang="ko-KR" altLang="en-US" sz="1600" b="1"/>
              <a:t>층 위쪽 전체적인 모습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38DE1E5-8782-4142-8C19-4C9F5CBEDC82}"/>
              </a:ext>
            </a:extLst>
          </p:cNvPr>
          <p:cNvSpPr/>
          <p:nvPr/>
        </p:nvSpPr>
        <p:spPr>
          <a:xfrm>
            <a:off x="4119418" y="3022600"/>
            <a:ext cx="696625" cy="545251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DC7457-035C-4ACD-B626-B23591D207B1}"/>
              </a:ext>
            </a:extLst>
          </p:cNvPr>
          <p:cNvCxnSpPr>
            <a:cxnSpLocks/>
          </p:cNvCxnSpPr>
          <p:nvPr/>
        </p:nvCxnSpPr>
        <p:spPr>
          <a:xfrm flipV="1">
            <a:off x="4700268" y="1898228"/>
            <a:ext cx="4951732" cy="15911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E0BEFA20-2AFA-4AF3-91D6-1F18ECB02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654" y="3022600"/>
            <a:ext cx="466725" cy="428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A9630A-E966-463B-B8E1-4E10459A352D}"/>
              </a:ext>
            </a:extLst>
          </p:cNvPr>
          <p:cNvSpPr txBox="1"/>
          <p:nvPr/>
        </p:nvSpPr>
        <p:spPr>
          <a:xfrm>
            <a:off x="9280099" y="3489359"/>
            <a:ext cx="2763454" cy="1631216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간수 개미</a:t>
            </a:r>
            <a:r>
              <a:rPr lang="en-US" altLang="ko-KR" sz="2000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  <a:endParaRPr lang="en-US" altLang="ko-KR" sz="14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이건 네게 잡아먹힌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우리 조상님들에</a:t>
            </a:r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대한 복수다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78DD08-906E-4F64-A55B-CDA62F2FFC90}"/>
              </a:ext>
            </a:extLst>
          </p:cNvPr>
          <p:cNvSpPr/>
          <p:nvPr/>
        </p:nvSpPr>
        <p:spPr>
          <a:xfrm>
            <a:off x="11465507" y="3020506"/>
            <a:ext cx="578046" cy="216406"/>
          </a:xfrm>
          <a:prstGeom prst="rect">
            <a:avLst/>
          </a:prstGeom>
          <a:solidFill>
            <a:srgbClr val="4DA3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확인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010D07-1862-40D6-99B4-E6ADA681DB63}"/>
              </a:ext>
            </a:extLst>
          </p:cNvPr>
          <p:cNvSpPr/>
          <p:nvPr/>
        </p:nvSpPr>
        <p:spPr>
          <a:xfrm>
            <a:off x="11465507" y="4904169"/>
            <a:ext cx="578046" cy="216406"/>
          </a:xfrm>
          <a:prstGeom prst="rect">
            <a:avLst/>
          </a:prstGeom>
          <a:solidFill>
            <a:srgbClr val="4DA3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3D18B-CA07-45E6-A0C7-406B3268892A}"/>
              </a:ext>
            </a:extLst>
          </p:cNvPr>
          <p:cNvSpPr txBox="1"/>
          <p:nvPr/>
        </p:nvSpPr>
        <p:spPr>
          <a:xfrm>
            <a:off x="9374909" y="1225888"/>
            <a:ext cx="21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ym typeface="Wingdings" panose="05000000000000000000" pitchFamily="2" charset="2"/>
              </a:rPr>
              <a:t> </a:t>
            </a:r>
            <a:r>
              <a:rPr lang="ko-KR" altLang="en-US" sz="1200" b="1">
                <a:sym typeface="Wingdings" panose="05000000000000000000" pitchFamily="2" charset="2"/>
              </a:rPr>
              <a:t>단순 대화스크립트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225199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D94E3F-461B-437B-8F22-9ABA857B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5" y="878031"/>
            <a:ext cx="6901832" cy="408189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410BB5-420C-4BE2-9AE2-D794BFF4165A}"/>
              </a:ext>
            </a:extLst>
          </p:cNvPr>
          <p:cNvSpPr/>
          <p:nvPr/>
        </p:nvSpPr>
        <p:spPr>
          <a:xfrm>
            <a:off x="64655" y="93230"/>
            <a:ext cx="812801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5-2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FA817-BAE3-4B06-85A6-C569F1E4EF33}"/>
              </a:ext>
            </a:extLst>
          </p:cNvPr>
          <p:cNvSpPr txBox="1"/>
          <p:nvPr/>
        </p:nvSpPr>
        <p:spPr>
          <a:xfrm>
            <a:off x="1002145" y="163511"/>
            <a:ext cx="4234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신참개미 </a:t>
            </a:r>
            <a:r>
              <a:rPr lang="en-US" altLang="ko-KR" sz="1600" b="1"/>
              <a:t>: </a:t>
            </a:r>
            <a:r>
              <a:rPr lang="ko-KR" altLang="en-US" sz="1600" b="1"/>
              <a:t>퍼즐 규칙 설명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6ADD426-BD5C-454A-AE0F-74307BCD6B8A}"/>
              </a:ext>
            </a:extLst>
          </p:cNvPr>
          <p:cNvSpPr/>
          <p:nvPr/>
        </p:nvSpPr>
        <p:spPr>
          <a:xfrm>
            <a:off x="1489538" y="4171918"/>
            <a:ext cx="628073" cy="466694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05225E-89C3-41B8-B672-A19FEA05E1F8}"/>
              </a:ext>
            </a:extLst>
          </p:cNvPr>
          <p:cNvCxnSpPr>
            <a:cxnSpLocks/>
          </p:cNvCxnSpPr>
          <p:nvPr/>
        </p:nvCxnSpPr>
        <p:spPr>
          <a:xfrm>
            <a:off x="1688175" y="4562540"/>
            <a:ext cx="149861" cy="5218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DD3A1C-36B8-441F-8239-882A8620170A}"/>
              </a:ext>
            </a:extLst>
          </p:cNvPr>
          <p:cNvSpPr txBox="1"/>
          <p:nvPr/>
        </p:nvSpPr>
        <p:spPr>
          <a:xfrm>
            <a:off x="8467344" y="4153420"/>
            <a:ext cx="3049987" cy="984885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신참 개미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2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친구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</a:t>
            </a: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도와줘서 고마워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067B4-F4CF-4A87-8FF0-391353E4C0FD}"/>
              </a:ext>
            </a:extLst>
          </p:cNvPr>
          <p:cNvSpPr txBox="1"/>
          <p:nvPr/>
        </p:nvSpPr>
        <p:spPr>
          <a:xfrm>
            <a:off x="8303023" y="3839611"/>
            <a:ext cx="388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ym typeface="Wingdings" panose="05000000000000000000" pitchFamily="2" charset="2"/>
              </a:rPr>
              <a:t> </a:t>
            </a:r>
            <a:r>
              <a:rPr lang="ko-KR" alt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아이템</a:t>
            </a:r>
            <a:r>
              <a:rPr lang="ko-KR" altLang="en-US" sz="1200" b="1">
                <a:sym typeface="Wingdings" panose="05000000000000000000" pitchFamily="2" charset="2"/>
              </a:rPr>
              <a:t>받으면</a:t>
            </a:r>
            <a:r>
              <a:rPr lang="en-US" altLang="ko-KR" sz="1200" b="1">
                <a:sym typeface="Wingdings" panose="05000000000000000000" pitchFamily="2" charset="2"/>
              </a:rPr>
              <a:t>, </a:t>
            </a:r>
            <a:r>
              <a:rPr lang="ko-KR" altLang="en-US" sz="1200" b="1">
                <a:sym typeface="Wingdings" panose="05000000000000000000" pitchFamily="2" charset="2"/>
              </a:rPr>
              <a:t>다음부터는</a:t>
            </a:r>
            <a:r>
              <a:rPr lang="en-US" altLang="ko-KR" sz="1200" b="1">
                <a:sym typeface="Wingdings" panose="05000000000000000000" pitchFamily="2" charset="2"/>
              </a:rPr>
              <a:t> </a:t>
            </a:r>
            <a:r>
              <a:rPr lang="ko-KR" altLang="en-US" sz="1200" b="1">
                <a:sym typeface="Wingdings" panose="05000000000000000000" pitchFamily="2" charset="2"/>
              </a:rPr>
              <a:t>아래처럼 출력</a:t>
            </a:r>
            <a:endParaRPr lang="ko-KR" altLang="en-US" sz="1200" b="1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A2B7EC-7243-466E-8B46-4F5F3BE3D39F}"/>
              </a:ext>
            </a:extLst>
          </p:cNvPr>
          <p:cNvGrpSpPr/>
          <p:nvPr/>
        </p:nvGrpSpPr>
        <p:grpSpPr>
          <a:xfrm>
            <a:off x="712690" y="5463383"/>
            <a:ext cx="9498527" cy="1231106"/>
            <a:chOff x="795817" y="5265611"/>
            <a:chExt cx="9498527" cy="12311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F4DB01-23B6-4BFD-80DF-9F1FE72A29DF}"/>
                </a:ext>
              </a:extLst>
            </p:cNvPr>
            <p:cNvSpPr txBox="1"/>
            <p:nvPr/>
          </p:nvSpPr>
          <p:spPr>
            <a:xfrm>
              <a:off x="795817" y="5265611"/>
              <a:ext cx="3049987" cy="1200329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신참 개미</a:t>
              </a:r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2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친구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,</a:t>
              </a: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도와줘서 고마워</a:t>
              </a:r>
              <a:r>
                <a:rPr lang="en-US" altLang="ko-KR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!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A739F1-E772-444F-81DD-C6D883393811}"/>
                </a:ext>
              </a:extLst>
            </p:cNvPr>
            <p:cNvSpPr txBox="1"/>
            <p:nvPr/>
          </p:nvSpPr>
          <p:spPr>
            <a:xfrm>
              <a:off x="4020087" y="5265611"/>
              <a:ext cx="3049987" cy="1200329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신참 개미</a:t>
              </a:r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2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일하다가 주은건데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아까 도와준거 대한 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작은 보답이야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B26F62-A559-4F00-B8C3-28DA7A6F8E2A}"/>
                </a:ext>
              </a:extLst>
            </p:cNvPr>
            <p:cNvSpPr txBox="1"/>
            <p:nvPr/>
          </p:nvSpPr>
          <p:spPr>
            <a:xfrm>
              <a:off x="7244357" y="5265611"/>
              <a:ext cx="3049987" cy="1231106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아이템</a:t>
              </a:r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4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페로몬 향수를 </a:t>
              </a:r>
              <a:r>
                <a:rPr lang="ko-KR" altLang="en-US" sz="14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획득했다</a:t>
              </a:r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endPara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B0ADF85-0049-4B21-8093-48C316CA433B}"/>
                </a:ext>
              </a:extLst>
            </p:cNvPr>
            <p:cNvSpPr/>
            <p:nvPr/>
          </p:nvSpPr>
          <p:spPr>
            <a:xfrm>
              <a:off x="3119582" y="6249534"/>
              <a:ext cx="578046" cy="216406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확인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9570F64-9E1F-47C6-808D-4B4456CA1997}"/>
                </a:ext>
              </a:extLst>
            </p:cNvPr>
            <p:cNvSpPr/>
            <p:nvPr/>
          </p:nvSpPr>
          <p:spPr>
            <a:xfrm>
              <a:off x="6439692" y="6249534"/>
              <a:ext cx="578046" cy="216406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확인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A8A46D-6954-4893-B7F4-FBD0F0717EA6}"/>
                </a:ext>
              </a:extLst>
            </p:cNvPr>
            <p:cNvSpPr/>
            <p:nvPr/>
          </p:nvSpPr>
          <p:spPr>
            <a:xfrm>
              <a:off x="9699142" y="6256869"/>
              <a:ext cx="578046" cy="216406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확인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D6B1F77-00CD-4AEB-91CA-53C0AFE34939}"/>
              </a:ext>
            </a:extLst>
          </p:cNvPr>
          <p:cNvSpPr txBox="1"/>
          <p:nvPr/>
        </p:nvSpPr>
        <p:spPr>
          <a:xfrm>
            <a:off x="8349855" y="347027"/>
            <a:ext cx="388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200" b="1">
                <a:highlight>
                  <a:srgbClr val="FFFF00"/>
                </a:highlight>
                <a:sym typeface="Wingdings" panose="05000000000000000000" pitchFamily="2" charset="2"/>
              </a:rPr>
              <a:t>2</a:t>
            </a:r>
            <a:r>
              <a:rPr lang="ko-KR" alt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층 퍼즐 못깼을때</a:t>
            </a:r>
            <a:r>
              <a:rPr lang="en-US" altLang="ko-KR" sz="1200" b="1">
                <a:sym typeface="Wingdings" panose="05000000000000000000" pitchFamily="2" charset="2"/>
              </a:rPr>
              <a:t> , </a:t>
            </a:r>
            <a:r>
              <a:rPr lang="ko-KR" altLang="en-US" sz="1200" b="1">
                <a:sym typeface="Wingdings" panose="05000000000000000000" pitchFamily="2" charset="2"/>
              </a:rPr>
              <a:t>아래처럼 출력</a:t>
            </a:r>
            <a:endParaRPr lang="en-US" altLang="ko-KR" sz="1200" b="1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200" b="1">
                <a:sym typeface="Wingdings" panose="05000000000000000000" pitchFamily="2" charset="2"/>
              </a:rPr>
              <a:t>(</a:t>
            </a:r>
            <a:r>
              <a:rPr lang="ko-KR" altLang="en-US" sz="1200" b="1">
                <a:sym typeface="Wingdings" panose="05000000000000000000" pitchFamily="2" charset="2"/>
              </a:rPr>
              <a:t>길을 가로막으며</a:t>
            </a:r>
            <a:r>
              <a:rPr lang="en-US" altLang="ko-KR" sz="1200" b="1">
                <a:sym typeface="Wingdings" panose="05000000000000000000" pitchFamily="2" charset="2"/>
              </a:rPr>
              <a:t>)</a:t>
            </a:r>
            <a:endParaRPr lang="ko-KR" altLang="en-US" sz="12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BAB95-3DA1-44DE-AF12-3DAA7CA55100}"/>
              </a:ext>
            </a:extLst>
          </p:cNvPr>
          <p:cNvSpPr txBox="1"/>
          <p:nvPr/>
        </p:nvSpPr>
        <p:spPr>
          <a:xfrm>
            <a:off x="877456" y="5127111"/>
            <a:ext cx="4978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ym typeface="Wingdings" panose="05000000000000000000" pitchFamily="2" charset="2"/>
              </a:rPr>
              <a:t> </a:t>
            </a:r>
            <a:r>
              <a:rPr lang="en-US" altLang="ko-KR" sz="1200" b="1">
                <a:highlight>
                  <a:srgbClr val="FFFF00"/>
                </a:highlight>
                <a:sym typeface="Wingdings" panose="05000000000000000000" pitchFamily="2" charset="2"/>
              </a:rPr>
              <a:t>2</a:t>
            </a:r>
            <a:r>
              <a:rPr lang="ko-KR" altLang="en-US" sz="1200" b="1">
                <a:highlight>
                  <a:srgbClr val="FFFF00"/>
                </a:highlight>
                <a:sym typeface="Wingdings" panose="05000000000000000000" pitchFamily="2" charset="2"/>
              </a:rPr>
              <a:t>층 퍼즐 깨면</a:t>
            </a:r>
            <a:r>
              <a:rPr lang="en-US" altLang="ko-KR" sz="1200" b="1">
                <a:sym typeface="Wingdings" panose="05000000000000000000" pitchFamily="2" charset="2"/>
              </a:rPr>
              <a:t> , </a:t>
            </a:r>
            <a:r>
              <a:rPr lang="ko-KR" altLang="en-US" sz="1200" b="1">
                <a:sym typeface="Wingdings" panose="05000000000000000000" pitchFamily="2" charset="2"/>
              </a:rPr>
              <a:t>아래처럼 출력 </a:t>
            </a:r>
            <a:r>
              <a:rPr lang="en-US" altLang="ko-KR" sz="1200" b="1">
                <a:sym typeface="Wingdings" panose="05000000000000000000" pitchFamily="2" charset="2"/>
              </a:rPr>
              <a:t>(</a:t>
            </a:r>
            <a:r>
              <a:rPr lang="ko-KR" altLang="en-US" sz="1200" b="1">
                <a:sym typeface="Wingdings" panose="05000000000000000000" pitchFamily="2" charset="2"/>
              </a:rPr>
              <a:t>대화 후 길을 비켜준다</a:t>
            </a:r>
            <a:r>
              <a:rPr lang="en-US" altLang="ko-KR" sz="1200" b="1">
                <a:sym typeface="Wingdings" panose="05000000000000000000" pitchFamily="2" charset="2"/>
              </a:rPr>
              <a:t>)</a:t>
            </a:r>
            <a:endParaRPr lang="ko-KR" altLang="en-US" sz="12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F032B-CBD8-4EAE-A132-D9AEBA788398}"/>
              </a:ext>
            </a:extLst>
          </p:cNvPr>
          <p:cNvSpPr txBox="1"/>
          <p:nvPr/>
        </p:nvSpPr>
        <p:spPr>
          <a:xfrm>
            <a:off x="8467344" y="908525"/>
            <a:ext cx="3049987" cy="1200329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신참 개미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2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... ... ...</a:t>
            </a: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중얼 중얼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)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... ... ...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F67BF-3214-4E21-B97B-2CC6EB3F9D4C}"/>
              </a:ext>
            </a:extLst>
          </p:cNvPr>
          <p:cNvSpPr txBox="1"/>
          <p:nvPr/>
        </p:nvSpPr>
        <p:spPr>
          <a:xfrm>
            <a:off x="8467343" y="2199407"/>
            <a:ext cx="3049987" cy="1415772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신비로운 빛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2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신참 개미가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또 사고쳤나봐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  <a:p>
            <a:pPr algn="ctr"/>
            <a:r>
              <a:rPr lang="en-US" altLang="ko-KR" sz="14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</a:t>
            </a:r>
            <a:r>
              <a:rPr lang="ko-KR" altLang="en-US" sz="14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층으로 </a:t>
            </a:r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가서</a:t>
            </a:r>
            <a:endParaRPr lang="en-US" altLang="ko-KR" sz="1400"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도와주고 오자</a:t>
            </a:r>
            <a:r>
              <a:rPr lang="en-US" altLang="ko-KR" sz="14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0136CEB-EE21-43C8-A56A-C976F097BBC4}"/>
              </a:ext>
            </a:extLst>
          </p:cNvPr>
          <p:cNvSpPr/>
          <p:nvPr/>
        </p:nvSpPr>
        <p:spPr>
          <a:xfrm>
            <a:off x="10437836" y="5450152"/>
            <a:ext cx="313292" cy="11959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612BB8-A79F-48C1-BDCA-B69B5E0280F2}"/>
              </a:ext>
            </a:extLst>
          </p:cNvPr>
          <p:cNvSpPr txBox="1"/>
          <p:nvPr/>
        </p:nvSpPr>
        <p:spPr>
          <a:xfrm>
            <a:off x="10926618" y="5949475"/>
            <a:ext cx="895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/>
              <a:t>밖으로</a:t>
            </a:r>
            <a:r>
              <a:rPr lang="en-US" altLang="ko-KR" sz="1400"/>
              <a:t>…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99816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417841-640A-42D6-A329-10CD4FFDA4F2}"/>
              </a:ext>
            </a:extLst>
          </p:cNvPr>
          <p:cNvSpPr/>
          <p:nvPr/>
        </p:nvSpPr>
        <p:spPr>
          <a:xfrm>
            <a:off x="369454" y="369973"/>
            <a:ext cx="2290618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 밸런스 맞추기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9B220B-5017-4FC7-B4E9-5114AD56EDF6}"/>
              </a:ext>
            </a:extLst>
          </p:cNvPr>
          <p:cNvSpPr/>
          <p:nvPr/>
        </p:nvSpPr>
        <p:spPr>
          <a:xfrm>
            <a:off x="3634508" y="369973"/>
            <a:ext cx="1288473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AA350-EE15-4DB4-925E-90F7B31136C3}"/>
              </a:ext>
            </a:extLst>
          </p:cNvPr>
          <p:cNvSpPr txBox="1"/>
          <p:nvPr/>
        </p:nvSpPr>
        <p:spPr>
          <a:xfrm>
            <a:off x="877454" y="5364686"/>
            <a:ext cx="3075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strike="sngStrike"/>
              <a:t>전투에서 내유닛</a:t>
            </a:r>
            <a:r>
              <a:rPr lang="en-US" altLang="ko-KR" sz="1400" strike="sngStrike"/>
              <a:t>. </a:t>
            </a:r>
            <a:r>
              <a:rPr lang="ko-KR" altLang="en-US" sz="1400" strike="sngStrike"/>
              <a:t>개미 속성 표시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61002B-887F-40FA-9E61-96880B6BB4DF}"/>
              </a:ext>
            </a:extLst>
          </p:cNvPr>
          <p:cNvGrpSpPr/>
          <p:nvPr/>
        </p:nvGrpSpPr>
        <p:grpSpPr>
          <a:xfrm>
            <a:off x="4278744" y="3352006"/>
            <a:ext cx="4676775" cy="2609850"/>
            <a:chOff x="4278744" y="3352006"/>
            <a:chExt cx="4676775" cy="260985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9B4FB26-F769-4EE0-A936-3E563C994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8744" y="3352006"/>
              <a:ext cx="4676775" cy="26098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4EF4CC8-099E-4B1B-BD5B-588B046DA1D8}"/>
                </a:ext>
              </a:extLst>
            </p:cNvPr>
            <p:cNvSpPr/>
            <p:nvPr/>
          </p:nvSpPr>
          <p:spPr>
            <a:xfrm>
              <a:off x="6096000" y="5364686"/>
              <a:ext cx="304800" cy="3077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E080CB-CCA6-4C2D-8495-0AC93AD0F435}"/>
                </a:ext>
              </a:extLst>
            </p:cNvPr>
            <p:cNvSpPr/>
            <p:nvPr/>
          </p:nvSpPr>
          <p:spPr>
            <a:xfrm>
              <a:off x="5121564" y="3421099"/>
              <a:ext cx="304800" cy="3077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BB50D86-E7A5-4374-9C00-3D314948A2BF}"/>
                </a:ext>
              </a:extLst>
            </p:cNvPr>
            <p:cNvSpPr/>
            <p:nvPr/>
          </p:nvSpPr>
          <p:spPr>
            <a:xfrm>
              <a:off x="7160491" y="5518574"/>
              <a:ext cx="304800" cy="3077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2BAB089-F049-4C77-932D-E6C0214AEE60}"/>
              </a:ext>
            </a:extLst>
          </p:cNvPr>
          <p:cNvSpPr txBox="1"/>
          <p:nvPr/>
        </p:nvSpPr>
        <p:spPr>
          <a:xfrm>
            <a:off x="877454" y="5707766"/>
            <a:ext cx="178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strike="sngStrike"/>
              <a:t>전투 마치고 빅토리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E518E-FA2F-4618-9440-6F42A1602944}"/>
              </a:ext>
            </a:extLst>
          </p:cNvPr>
          <p:cNvSpPr txBox="1"/>
          <p:nvPr/>
        </p:nvSpPr>
        <p:spPr>
          <a:xfrm>
            <a:off x="6096000" y="342916"/>
            <a:ext cx="445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strike="sngStrike"/>
              <a:t>게임시작 </a:t>
            </a:r>
            <a:r>
              <a:rPr lang="en-US" altLang="ko-KR" sz="1400" strike="sngStrike">
                <a:sym typeface="Wingdings" panose="05000000000000000000" pitchFamily="2" charset="2"/>
              </a:rPr>
              <a:t> </a:t>
            </a:r>
            <a:r>
              <a:rPr lang="ko-KR" altLang="en-US" sz="1400" strike="sngStrike">
                <a:sym typeface="Wingdings" panose="05000000000000000000" pitchFamily="2" charset="2"/>
              </a:rPr>
              <a:t>스토리 설명에도 계속 </a:t>
            </a:r>
            <a:r>
              <a:rPr lang="en-US" altLang="ko-KR" sz="1400" strike="sngStrike">
                <a:sym typeface="Wingdings" panose="05000000000000000000" pitchFamily="2" charset="2"/>
              </a:rPr>
              <a:t>BGM</a:t>
            </a:r>
            <a:r>
              <a:rPr lang="ko-KR" altLang="en-US" sz="1400" strike="sngStrike">
                <a:sym typeface="Wingdings" panose="05000000000000000000" pitchFamily="2" charset="2"/>
              </a:rPr>
              <a:t>나오도록</a:t>
            </a:r>
            <a:endParaRPr lang="en-US" altLang="ko-KR" sz="1400" strike="sngStrike">
              <a:sym typeface="Wingdings" panose="05000000000000000000" pitchFamily="2" charset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CF52C-9832-4731-A9F4-8F87E9859486}"/>
              </a:ext>
            </a:extLst>
          </p:cNvPr>
          <p:cNvSpPr txBox="1"/>
          <p:nvPr/>
        </p:nvSpPr>
        <p:spPr>
          <a:xfrm>
            <a:off x="6096000" y="802208"/>
            <a:ext cx="58466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strike="sngStrike"/>
              <a:t>승리조건에서 알하나만 부셔도 되는걸로</a:t>
            </a:r>
            <a:endParaRPr lang="en-US" altLang="ko-KR" sz="1400" strike="sngStrike"/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지금은 두개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è"/>
            </a:pPr>
            <a:endParaRPr lang="en-US" altLang="ko-KR" sz="1400">
              <a:sym typeface="Wingdings" panose="05000000000000000000" pitchFamily="2" charset="2"/>
            </a:endParaRPr>
          </a:p>
          <a:p>
            <a:pPr algn="l"/>
            <a:r>
              <a:rPr lang="en-US" altLang="ko-KR" sz="1400" strike="sngStrike">
                <a:sym typeface="Wingdings" panose="05000000000000000000" pitchFamily="2" charset="2"/>
              </a:rPr>
              <a:t>SP </a:t>
            </a:r>
            <a:r>
              <a:rPr lang="ko-KR" altLang="en-US" sz="1400" strike="sngStrike">
                <a:sym typeface="Wingdings" panose="05000000000000000000" pitchFamily="2" charset="2"/>
              </a:rPr>
              <a:t>한턴에 하나씩 깎기</a:t>
            </a:r>
            <a:endParaRPr lang="en-US" altLang="ko-KR" sz="1400" strike="sngStrike"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샘물도 적용안됨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è"/>
            </a:pPr>
            <a:endParaRPr lang="en-US" altLang="ko-KR" sz="1400">
              <a:sym typeface="Wingdings" panose="05000000000000000000" pitchFamily="2" charset="2"/>
            </a:endParaRPr>
          </a:p>
          <a:p>
            <a:pPr algn="l"/>
            <a:r>
              <a:rPr lang="ko-KR" altLang="en-US" sz="1400">
                <a:sym typeface="Wingdings" panose="05000000000000000000" pitchFamily="2" charset="2"/>
              </a:rPr>
              <a:t>전투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ko-KR" altLang="en-US" sz="1400" strike="sngStrike">
                <a:sym typeface="Wingdings" panose="05000000000000000000" pitchFamily="2" charset="2"/>
              </a:rPr>
              <a:t>코스트 총 게이지 </a:t>
            </a:r>
            <a:r>
              <a:rPr lang="en-US" altLang="ko-KR" sz="1400" strike="sngStrike">
                <a:sym typeface="Wingdings" panose="05000000000000000000" pitchFamily="2" charset="2"/>
              </a:rPr>
              <a:t>500</a:t>
            </a:r>
            <a:r>
              <a:rPr lang="ko-KR" altLang="en-US" sz="1400" strike="sngStrike">
                <a:sym typeface="Wingdings" panose="05000000000000000000" pitchFamily="2" charset="2"/>
              </a:rPr>
              <a:t>으로 </a:t>
            </a:r>
            <a:r>
              <a:rPr lang="en-US" altLang="ko-KR" sz="1400" strike="sngStrike">
                <a:sym typeface="Wingdings" panose="05000000000000000000" pitchFamily="2" charset="2"/>
              </a:rPr>
              <a:t>/ </a:t>
            </a:r>
            <a:r>
              <a:rPr lang="ko-KR" altLang="en-US" sz="1400" strike="sngStrike">
                <a:sym typeface="Wingdings" panose="05000000000000000000" pitchFamily="2" charset="2"/>
              </a:rPr>
              <a:t>스폰</a:t>
            </a:r>
            <a:r>
              <a:rPr lang="en-US" altLang="ko-KR" sz="1400" strike="sngStrike">
                <a:sym typeface="Wingdings" panose="05000000000000000000" pitchFamily="2" charset="2"/>
              </a:rPr>
              <a:t>10~15</a:t>
            </a:r>
            <a:r>
              <a:rPr lang="ko-KR" altLang="en-US" sz="1400" strike="sngStrike">
                <a:sym typeface="Wingdings" panose="05000000000000000000" pitchFamily="2" charset="2"/>
              </a:rPr>
              <a:t>마리</a:t>
            </a:r>
            <a:r>
              <a:rPr lang="en-US" altLang="ko-KR" sz="1400" strike="sngStrike">
                <a:sym typeface="Wingdings" panose="05000000000000000000" pitchFamily="2" charset="2"/>
              </a:rPr>
              <a:t>/ </a:t>
            </a:r>
          </a:p>
          <a:p>
            <a:pPr marL="285750" indent="-285750" algn="l">
              <a:buFont typeface="Wingdings" panose="05000000000000000000" pitchFamily="2" charset="2"/>
              <a:buChar char="è"/>
            </a:pP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ko-KR" altLang="en-US" sz="1400" strike="sngStrike">
                <a:sym typeface="Wingdings" panose="05000000000000000000" pitchFamily="2" charset="2"/>
              </a:rPr>
              <a:t>유닛 체력</a:t>
            </a:r>
            <a:r>
              <a:rPr lang="en-US" altLang="ko-KR" sz="1400" strike="sngStrike">
                <a:sym typeface="Wingdings" panose="05000000000000000000" pitchFamily="2" charset="2"/>
              </a:rPr>
              <a:t>/</a:t>
            </a:r>
            <a:r>
              <a:rPr lang="ko-KR" altLang="en-US" sz="1400" strike="sngStrike">
                <a:sym typeface="Wingdings" panose="05000000000000000000" pitchFamily="2" charset="2"/>
              </a:rPr>
              <a:t>방어력 낮추기 </a:t>
            </a:r>
            <a:r>
              <a:rPr lang="en-US" altLang="ko-KR" sz="1400" strike="sngStrike">
                <a:sym typeface="Wingdings" panose="05000000000000000000" pitchFamily="2" charset="2"/>
              </a:rPr>
              <a:t>100/20 </a:t>
            </a:r>
            <a:r>
              <a:rPr lang="ko-KR" altLang="en-US" sz="1400" strike="sngStrike">
                <a:sym typeface="Wingdings" panose="05000000000000000000" pitchFamily="2" charset="2"/>
              </a:rPr>
              <a:t>으로</a:t>
            </a:r>
            <a:endParaRPr lang="en-US" altLang="ko-KR" sz="1400" strike="sngStrike">
              <a:sym typeface="Wingdings" panose="05000000000000000000" pitchFamily="2" charset="2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5C7AF0-BA21-46CE-A0C5-4A35D843324E}"/>
              </a:ext>
            </a:extLst>
          </p:cNvPr>
          <p:cNvGrpSpPr/>
          <p:nvPr/>
        </p:nvGrpSpPr>
        <p:grpSpPr>
          <a:xfrm>
            <a:off x="9281099" y="4347389"/>
            <a:ext cx="1162159" cy="1325074"/>
            <a:chOff x="1294175" y="1467257"/>
            <a:chExt cx="2737894" cy="405736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8DE3BC1-83F5-4C6D-ABE3-79FD40C68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175" y="1467257"/>
              <a:ext cx="2737894" cy="405736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6BEB4D-8EBA-4E5A-9BD9-E658702E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8937" y="1467257"/>
              <a:ext cx="714185" cy="72508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B0EDB9C-FF20-41D3-BF36-1D7670F27988}"/>
              </a:ext>
            </a:extLst>
          </p:cNvPr>
          <p:cNvSpPr txBox="1"/>
          <p:nvPr/>
        </p:nvSpPr>
        <p:spPr>
          <a:xfrm>
            <a:off x="8901008" y="5631577"/>
            <a:ext cx="2753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>
                <a:sym typeface="Wingdings" panose="05000000000000000000" pitchFamily="2" charset="2"/>
              </a:rPr>
              <a:t>HP </a:t>
            </a:r>
            <a:r>
              <a:rPr lang="ko-KR" altLang="en-US" sz="1200">
                <a:sym typeface="Wingdings" panose="05000000000000000000" pitchFamily="2" charset="2"/>
              </a:rPr>
              <a:t>왼쪽에 </a:t>
            </a:r>
            <a:r>
              <a:rPr lang="ko-KR" altLang="en-US" sz="1200" b="1">
                <a:sym typeface="Wingdings" panose="05000000000000000000" pitchFamily="2" charset="2"/>
              </a:rPr>
              <a:t>속성표시</a:t>
            </a:r>
            <a:endParaRPr lang="en-US" altLang="ko-KR" sz="1200" b="1">
              <a:sym typeface="Wingdings" panose="05000000000000000000" pitchFamily="2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70475-5EA4-4FBF-8EBA-54A224186B76}"/>
              </a:ext>
            </a:extLst>
          </p:cNvPr>
          <p:cNvSpPr txBox="1"/>
          <p:nvPr/>
        </p:nvSpPr>
        <p:spPr>
          <a:xfrm>
            <a:off x="919018" y="3199196"/>
            <a:ext cx="2249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strike="sngStrike"/>
              <a:t>-</a:t>
            </a:r>
            <a:r>
              <a:rPr lang="ko-KR" altLang="en-US" sz="1400" strike="sngStrike"/>
              <a:t>네잎클로버 소리</a:t>
            </a:r>
            <a:endParaRPr lang="en-US" altLang="ko-KR" sz="1400" strike="sngStrike"/>
          </a:p>
          <a:p>
            <a:pPr algn="l"/>
            <a:r>
              <a:rPr lang="en-US" altLang="ko-KR" sz="1400"/>
              <a:t>-</a:t>
            </a:r>
            <a:r>
              <a:rPr lang="ko-KR" altLang="en-US" sz="1400"/>
              <a:t>레벨업 소리</a:t>
            </a:r>
            <a:endParaRPr lang="en-US" altLang="ko-KR" sz="1400"/>
          </a:p>
          <a:p>
            <a:pPr algn="l"/>
            <a:endParaRPr lang="en-US" altLang="ko-KR" sz="1400"/>
          </a:p>
          <a:p>
            <a:pPr algn="l"/>
            <a:r>
              <a:rPr lang="en-US" altLang="ko-KR" sz="1400" strike="sngStrike"/>
              <a:t>-</a:t>
            </a:r>
            <a:r>
              <a:rPr lang="ko-KR" altLang="en-US" sz="1400" strike="sngStrike"/>
              <a:t>유닛생산 </a:t>
            </a:r>
            <a:r>
              <a:rPr lang="en-US" altLang="ko-KR" sz="1400" strike="sngStrike"/>
              <a:t>/ </a:t>
            </a:r>
            <a:r>
              <a:rPr lang="ko-KR" altLang="en-US" sz="1400" strike="sngStrike"/>
              <a:t>몬스터 죽음</a:t>
            </a:r>
            <a:endParaRPr lang="en-US" altLang="ko-KR" sz="1400" strike="sngStrike"/>
          </a:p>
          <a:p>
            <a:pPr algn="l"/>
            <a:endParaRPr lang="en-US" altLang="ko-KR" sz="1400"/>
          </a:p>
          <a:p>
            <a:pPr marL="285750" indent="-285750" algn="l">
              <a:buFontTx/>
              <a:buChar char="-"/>
            </a:pPr>
            <a:r>
              <a:rPr lang="ko-KR" altLang="en-US" sz="1400" strike="sngStrike"/>
              <a:t>사과나무</a:t>
            </a:r>
            <a:r>
              <a:rPr lang="en-US" altLang="ko-KR" sz="1400" strike="sngStrike"/>
              <a:t>,</a:t>
            </a:r>
            <a:r>
              <a:rPr lang="ko-KR" altLang="en-US" sz="1400" strike="sngStrike"/>
              <a:t> 상호작용</a:t>
            </a:r>
            <a:endParaRPr lang="en-US" altLang="ko-KR" sz="1400" strike="sngStrike"/>
          </a:p>
          <a:p>
            <a:pPr marL="285750" indent="-285750" algn="l">
              <a:buFontTx/>
              <a:buChar char="-"/>
            </a:pPr>
            <a:endParaRPr lang="en-US" altLang="ko-KR" sz="1400"/>
          </a:p>
          <a:p>
            <a:pPr marL="285750" indent="-285750" algn="l">
              <a:buFontTx/>
              <a:buChar char="-"/>
            </a:pPr>
            <a:r>
              <a:rPr lang="ko-KR" altLang="en-US" sz="1400"/>
              <a:t>엑스버튼</a:t>
            </a:r>
            <a:endParaRPr lang="en-US" altLang="ko-KR" sz="1400"/>
          </a:p>
          <a:p>
            <a:pPr marL="285750" indent="-285750" algn="l">
              <a:buFontTx/>
              <a:buChar char="-"/>
            </a:pPr>
            <a:endParaRPr lang="en-US" altLang="ko-KR" sz="1400"/>
          </a:p>
          <a:p>
            <a:pPr algn="l"/>
            <a:r>
              <a:rPr lang="en-US" altLang="ko-KR" sz="1400" strike="sngStrike"/>
              <a:t>-</a:t>
            </a:r>
            <a:r>
              <a:rPr lang="ko-KR" altLang="en-US" sz="1400" strike="sngStrike"/>
              <a:t>강화소리</a:t>
            </a:r>
            <a:endParaRPr lang="en-US" altLang="ko-KR" sz="1400" strike="sngStrike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9BCD3-00EC-429B-89C6-A314AC9F1DBA}"/>
              </a:ext>
            </a:extLst>
          </p:cNvPr>
          <p:cNvSpPr txBox="1"/>
          <p:nvPr/>
        </p:nvSpPr>
        <p:spPr>
          <a:xfrm>
            <a:off x="1468582" y="1764145"/>
            <a:ext cx="248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/>
              <a:t>표지판</a:t>
            </a:r>
            <a:endParaRPr lang="en-US" altLang="ko-KR"/>
          </a:p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29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6E48B009-1155-4261-B2BD-64F04DA67493}"/>
              </a:ext>
            </a:extLst>
          </p:cNvPr>
          <p:cNvGrpSpPr/>
          <p:nvPr/>
        </p:nvGrpSpPr>
        <p:grpSpPr>
          <a:xfrm>
            <a:off x="562517" y="159954"/>
            <a:ext cx="5350516" cy="3190242"/>
            <a:chOff x="122541" y="3371167"/>
            <a:chExt cx="5350516" cy="319024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0F23925-8CE4-4AA7-993A-2B0AA4B3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181" y="3429000"/>
              <a:ext cx="4962876" cy="28679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7EC837-AA67-41BD-8BBC-0EC2DB79A926}"/>
                </a:ext>
              </a:extLst>
            </p:cNvPr>
            <p:cNvSpPr txBox="1"/>
            <p:nvPr/>
          </p:nvSpPr>
          <p:spPr>
            <a:xfrm>
              <a:off x="1303760" y="3955720"/>
              <a:ext cx="3857994" cy="1723549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신비로운 빛</a:t>
              </a:r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4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탐색</a:t>
              </a:r>
              <a:r>
                <a:rPr lang="en-US" altLang="ko-KR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을 누르면</a:t>
              </a:r>
              <a:r>
                <a: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숨겨진 </a:t>
              </a:r>
              <a:endPara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상호작용들을 확인할 수 있어</a:t>
              </a:r>
              <a:r>
                <a: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!</a:t>
              </a:r>
            </a:p>
            <a:p>
              <a:pPr algn="ctr"/>
              <a:endParaRPr lang="en-US" altLang="ko-KR" sz="1400" b="1">
                <a:highlight>
                  <a:srgbClr val="00FFFF"/>
                </a:highlight>
              </a:endParaRPr>
            </a:p>
            <a:p>
              <a:pPr algn="ctr"/>
              <a:endParaRPr lang="en-US" altLang="ko-KR" sz="1400" b="1">
                <a:highlight>
                  <a:srgbClr val="00FFFF"/>
                </a:highlight>
              </a:endParaRPr>
            </a:p>
            <a:p>
              <a:pPr algn="ctr"/>
              <a:endParaRPr lang="en-US" altLang="ko-KR" sz="1400" b="1">
                <a:highlight>
                  <a:srgbClr val="00FFFF"/>
                </a:highlight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D3E16A3-28DD-483E-B63E-A94CA9D34F26}"/>
                </a:ext>
              </a:extLst>
            </p:cNvPr>
            <p:cNvSpPr/>
            <p:nvPr/>
          </p:nvSpPr>
          <p:spPr>
            <a:xfrm>
              <a:off x="4069896" y="6208092"/>
              <a:ext cx="850720" cy="353317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깜빡깜빡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D90B8A5-FA32-4A0F-872C-11450449E493}"/>
                </a:ext>
              </a:extLst>
            </p:cNvPr>
            <p:cNvSpPr/>
            <p:nvPr/>
          </p:nvSpPr>
          <p:spPr>
            <a:xfrm>
              <a:off x="2991619" y="5236899"/>
              <a:ext cx="642938" cy="285171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확인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1CC16FE-8CDC-4188-B97A-D3C90B9CC725}"/>
                </a:ext>
              </a:extLst>
            </p:cNvPr>
            <p:cNvSpPr/>
            <p:nvPr/>
          </p:nvSpPr>
          <p:spPr>
            <a:xfrm>
              <a:off x="122541" y="3371167"/>
              <a:ext cx="387640" cy="440043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500F74-D1A7-439F-8249-8711440320B2}"/>
              </a:ext>
            </a:extLst>
          </p:cNvPr>
          <p:cNvGrpSpPr/>
          <p:nvPr/>
        </p:nvGrpSpPr>
        <p:grpSpPr>
          <a:xfrm>
            <a:off x="560421" y="3507805"/>
            <a:ext cx="5352612" cy="2925831"/>
            <a:chOff x="6525125" y="3371167"/>
            <a:chExt cx="5352612" cy="29258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0062C8-6100-4DAA-8083-88AF70F9A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4861" y="3429000"/>
              <a:ext cx="4962876" cy="286799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297B14-A725-4F1D-B867-151649A737C0}"/>
                </a:ext>
              </a:extLst>
            </p:cNvPr>
            <p:cNvSpPr txBox="1"/>
            <p:nvPr/>
          </p:nvSpPr>
          <p:spPr>
            <a:xfrm>
              <a:off x="7467302" y="4138071"/>
              <a:ext cx="3857994" cy="1508105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신비로운 빛</a:t>
              </a:r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4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말풍선</a:t>
              </a:r>
              <a:r>
                <a:rPr lang="en-US" altLang="ko-KR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에서는 해당 칸과</a:t>
              </a:r>
              <a:endPara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관련된 상호작용이</a:t>
              </a:r>
              <a:r>
                <a: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,</a:t>
              </a:r>
              <a:endParaRPr lang="en-US" altLang="ko-KR" sz="1400" b="1">
                <a:highlight>
                  <a:srgbClr val="00FFFF"/>
                </a:highlight>
              </a:endParaRPr>
            </a:p>
            <a:p>
              <a:pPr algn="ctr"/>
              <a:endParaRPr lang="en-US" altLang="ko-KR" sz="1400" b="1">
                <a:highlight>
                  <a:srgbClr val="00FFFF"/>
                </a:highlight>
              </a:endParaRPr>
            </a:p>
            <a:p>
              <a:pPr algn="ctr"/>
              <a:endParaRPr lang="en-US" altLang="ko-KR" sz="1400" b="1">
                <a:highlight>
                  <a:srgbClr val="00FFFF"/>
                </a:highlight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149755D-66E6-4603-B237-6AE4FAC845DE}"/>
                </a:ext>
              </a:extLst>
            </p:cNvPr>
            <p:cNvSpPr/>
            <p:nvPr/>
          </p:nvSpPr>
          <p:spPr>
            <a:xfrm>
              <a:off x="9167194" y="5265581"/>
              <a:ext cx="642938" cy="285171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확인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4EC7262-9E64-45EF-B185-19EB8327081A}"/>
                </a:ext>
              </a:extLst>
            </p:cNvPr>
            <p:cNvSpPr/>
            <p:nvPr/>
          </p:nvSpPr>
          <p:spPr>
            <a:xfrm>
              <a:off x="6525125" y="3371167"/>
              <a:ext cx="387640" cy="440043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6</a:t>
              </a:r>
              <a:endParaRPr lang="ko-KR" altLang="en-US"/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682E259-1D3B-46A6-BDDC-AA33534ED76E}"/>
              </a:ext>
            </a:extLst>
          </p:cNvPr>
          <p:cNvSpPr/>
          <p:nvPr/>
        </p:nvSpPr>
        <p:spPr>
          <a:xfrm>
            <a:off x="4122125" y="1979435"/>
            <a:ext cx="2405906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효과</a:t>
            </a:r>
            <a:r>
              <a:rPr lang="en-US" altLang="ko-KR" sz="1100"/>
              <a:t>: </a:t>
            </a:r>
            <a:r>
              <a:rPr lang="ko-KR" altLang="en-US" sz="1100"/>
              <a:t>확인 누르면 </a:t>
            </a:r>
            <a:r>
              <a:rPr lang="ko-KR" altLang="en-US" sz="1100" b="1">
                <a:solidFill>
                  <a:schemeClr val="tx1"/>
                </a:solidFill>
              </a:rPr>
              <a:t>탐색</a:t>
            </a:r>
            <a:r>
              <a:rPr lang="ko-KR" altLang="en-US" sz="1100"/>
              <a:t> 위치강조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7A99230-2441-4AFD-9AF6-F633098D412A}"/>
              </a:ext>
            </a:extLst>
          </p:cNvPr>
          <p:cNvSpPr/>
          <p:nvPr/>
        </p:nvSpPr>
        <p:spPr>
          <a:xfrm>
            <a:off x="1341578" y="2825225"/>
            <a:ext cx="3061835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 </a:t>
            </a:r>
            <a:r>
              <a:rPr lang="en-US" altLang="ko-KR" sz="1100" b="1">
                <a:solidFill>
                  <a:schemeClr val="tx1"/>
                </a:solidFill>
              </a:rPr>
              <a:t>Next: </a:t>
            </a:r>
            <a:r>
              <a:rPr lang="ko-KR" altLang="en-US" sz="1100" b="1">
                <a:solidFill>
                  <a:schemeClr val="bg1"/>
                </a:solidFill>
              </a:rPr>
              <a:t>확인누르고</a:t>
            </a:r>
            <a:r>
              <a:rPr lang="en-US" altLang="ko-KR" sz="1100" b="1">
                <a:solidFill>
                  <a:schemeClr val="bg1"/>
                </a:solidFill>
              </a:rPr>
              <a:t>, </a:t>
            </a:r>
            <a:r>
              <a:rPr lang="ko-KR" altLang="en-US" sz="1100" b="1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chemeClr val="bg1"/>
                </a:solidFill>
              </a:rPr>
              <a:t>탐색을 누르면 </a:t>
            </a:r>
            <a:endParaRPr lang="en-US" altLang="ko-KR" sz="1100" b="1">
              <a:solidFill>
                <a:schemeClr val="bg1"/>
              </a:solidFill>
            </a:endParaRPr>
          </a:p>
          <a:p>
            <a:pPr algn="ctr"/>
            <a:r>
              <a:rPr lang="ko-KR" altLang="en-US" sz="1100" b="1">
                <a:solidFill>
                  <a:schemeClr val="bg1"/>
                </a:solidFill>
              </a:rPr>
              <a:t>다음 말풍선이 나온다 </a:t>
            </a:r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칼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7968F2E-8412-4061-9B8A-14F1706996BB}"/>
              </a:ext>
            </a:extLst>
          </p:cNvPr>
          <p:cNvSpPr/>
          <p:nvPr/>
        </p:nvSpPr>
        <p:spPr>
          <a:xfrm>
            <a:off x="6174028" y="1058365"/>
            <a:ext cx="183302" cy="794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7BB92C2-F89E-454C-8821-721926B2D61E}"/>
              </a:ext>
            </a:extLst>
          </p:cNvPr>
          <p:cNvSpPr/>
          <p:nvPr/>
        </p:nvSpPr>
        <p:spPr>
          <a:xfrm>
            <a:off x="4635629" y="2453574"/>
            <a:ext cx="724963" cy="564967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574088-94A0-413C-9CBB-95F312609605}"/>
              </a:ext>
            </a:extLst>
          </p:cNvPr>
          <p:cNvGrpSpPr/>
          <p:nvPr/>
        </p:nvGrpSpPr>
        <p:grpSpPr>
          <a:xfrm>
            <a:off x="6388303" y="166431"/>
            <a:ext cx="5315522" cy="2879700"/>
            <a:chOff x="427569" y="3597451"/>
            <a:chExt cx="5315522" cy="28797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52F3F6E-2B7A-44CE-8FF1-917979FC599F}"/>
                </a:ext>
              </a:extLst>
            </p:cNvPr>
            <p:cNvGrpSpPr/>
            <p:nvPr/>
          </p:nvGrpSpPr>
          <p:grpSpPr>
            <a:xfrm>
              <a:off x="427569" y="3597451"/>
              <a:ext cx="5315522" cy="2879700"/>
              <a:chOff x="6446760" y="128601"/>
              <a:chExt cx="5315522" cy="287970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10D8C0CC-CE07-49D3-A1BD-807A904EC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9406" y="140303"/>
                <a:ext cx="4962876" cy="2867998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E3FCAC-49F2-4E99-9866-2A52D3F0D88E}"/>
                  </a:ext>
                </a:extLst>
              </p:cNvPr>
              <p:cNvSpPr txBox="1"/>
              <p:nvPr/>
            </p:nvSpPr>
            <p:spPr>
              <a:xfrm>
                <a:off x="7351847" y="849374"/>
                <a:ext cx="3857994" cy="1508105"/>
              </a:xfrm>
              <a:prstGeom prst="rect">
                <a:avLst/>
              </a:prstGeom>
              <a:solidFill>
                <a:srgbClr val="666666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rgbClr val="FFFF0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[</a:t>
                </a:r>
                <a:r>
                  <a:rPr lang="ko-KR" altLang="en-US" b="1">
                    <a:solidFill>
                      <a:srgbClr val="FFFF0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신비로운 빛</a:t>
                </a:r>
                <a:r>
                  <a:rPr lang="en-US" altLang="ko-KR" b="1">
                    <a:solidFill>
                      <a:srgbClr val="FFFF0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]</a:t>
                </a:r>
              </a:p>
              <a:p>
                <a:pPr algn="ctr"/>
                <a:endParaRPr lang="en-US" altLang="ko-KR" sz="1400"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endParaRPr>
              </a:p>
              <a:p>
                <a:pPr algn="ctr"/>
                <a:r>
                  <a:rPr lang="en-US" altLang="ko-KR" sz="1600">
                    <a:solidFill>
                      <a:srgbClr val="00B0F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[</a:t>
                </a:r>
                <a:r>
                  <a:rPr lang="ko-KR" altLang="en-US" sz="1600">
                    <a:solidFill>
                      <a:srgbClr val="00B0F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칼</a:t>
                </a:r>
                <a:r>
                  <a:rPr lang="en-US" altLang="ko-KR" sz="1600">
                    <a:solidFill>
                      <a:srgbClr val="00B0F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]</a:t>
                </a:r>
                <a:r>
                  <a:rPr lang="ko-KR" altLang="en-US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에서는 몬스터와의 </a:t>
                </a:r>
                <a:endPara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endParaRPr>
              </a:p>
              <a:p>
                <a:pPr algn="ctr"/>
                <a:r>
                  <a:rPr lang="ko-KR" altLang="en-US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전투가 발생하고</a:t>
                </a:r>
                <a:r>
                  <a:rPr lang="en-US" altLang="ko-KR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,</a:t>
                </a:r>
                <a:r>
                  <a:rPr lang="ko-KR" altLang="en-US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 </a:t>
                </a:r>
                <a:endPara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endParaRPr>
              </a:p>
              <a:p>
                <a:pPr algn="ctr"/>
                <a:endParaRPr lang="en-US" altLang="ko-KR" sz="1400" b="1">
                  <a:highlight>
                    <a:srgbClr val="00FFFF"/>
                  </a:highlight>
                </a:endParaRPr>
              </a:p>
              <a:p>
                <a:pPr algn="ctr"/>
                <a:endParaRPr lang="en-US" altLang="ko-KR" sz="1400" b="1">
                  <a:highlight>
                    <a:srgbClr val="00FFFF"/>
                  </a:highlight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481F349-BC77-4129-925B-43832DFF61CE}"/>
                  </a:ext>
                </a:extLst>
              </p:cNvPr>
              <p:cNvSpPr/>
              <p:nvPr/>
            </p:nvSpPr>
            <p:spPr>
              <a:xfrm>
                <a:off x="8959375" y="2000145"/>
                <a:ext cx="642938" cy="285171"/>
              </a:xfrm>
              <a:prstGeom prst="rect">
                <a:avLst/>
              </a:prstGeom>
              <a:solidFill>
                <a:srgbClr val="4DA33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/>
                  <a:t>확인</a:t>
                </a: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E4DD4726-4E4F-48A4-9476-638B5D513177}"/>
                  </a:ext>
                </a:extLst>
              </p:cNvPr>
              <p:cNvSpPr/>
              <p:nvPr/>
            </p:nvSpPr>
            <p:spPr>
              <a:xfrm>
                <a:off x="6446760" y="128601"/>
                <a:ext cx="387640" cy="440043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5</a:t>
                </a:r>
                <a:endParaRPr lang="ko-KR" altLang="en-US"/>
              </a:p>
            </p:txBody>
          </p:sp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19E1B26-57EB-4012-914C-5774936ACCE8}"/>
                </a:ext>
              </a:extLst>
            </p:cNvPr>
            <p:cNvSpPr/>
            <p:nvPr/>
          </p:nvSpPr>
          <p:spPr>
            <a:xfrm>
              <a:off x="3197633" y="3695259"/>
              <a:ext cx="2405906" cy="353317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효과</a:t>
              </a:r>
              <a:r>
                <a:rPr lang="en-US" altLang="ko-KR" sz="1100"/>
                <a:t>: </a:t>
              </a:r>
              <a:r>
                <a:rPr lang="ko-KR" altLang="en-US" sz="1100"/>
                <a:t>해당  이미지 나오도록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C85AECA-DC2A-42B3-87F1-5E629F41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0043" y="4960287"/>
              <a:ext cx="485775" cy="390525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6BB424F6-04D1-4ACB-9B97-4626F292A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035" y="4893512"/>
            <a:ext cx="419100" cy="390525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5B710E8-B9B7-440D-97EE-E2EC16ECD123}"/>
              </a:ext>
            </a:extLst>
          </p:cNvPr>
          <p:cNvSpPr/>
          <p:nvPr/>
        </p:nvSpPr>
        <p:spPr>
          <a:xfrm>
            <a:off x="3367975" y="3672684"/>
            <a:ext cx="2405906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효과</a:t>
            </a:r>
            <a:r>
              <a:rPr lang="en-US" altLang="ko-KR" sz="1100"/>
              <a:t>: </a:t>
            </a:r>
            <a:r>
              <a:rPr lang="ko-KR" altLang="en-US" sz="1100"/>
              <a:t>해당 이미지 나오도록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0D48819-D797-4CAA-9164-BF6286B65FC9}"/>
              </a:ext>
            </a:extLst>
          </p:cNvPr>
          <p:cNvSpPr/>
          <p:nvPr/>
        </p:nvSpPr>
        <p:spPr>
          <a:xfrm>
            <a:off x="6174028" y="4631597"/>
            <a:ext cx="183302" cy="794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739EA37-F480-400F-95D2-60F9229A5551}"/>
              </a:ext>
            </a:extLst>
          </p:cNvPr>
          <p:cNvGrpSpPr/>
          <p:nvPr/>
        </p:nvGrpSpPr>
        <p:grpSpPr>
          <a:xfrm>
            <a:off x="6278969" y="3471811"/>
            <a:ext cx="5352612" cy="2925831"/>
            <a:chOff x="6525125" y="3371167"/>
            <a:chExt cx="5352612" cy="2925831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63920F3-3C44-44AF-A0DF-AD7660240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4861" y="3429000"/>
              <a:ext cx="4962876" cy="2867998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829867-D228-4273-88C4-B08BC1300728}"/>
                </a:ext>
              </a:extLst>
            </p:cNvPr>
            <p:cNvSpPr txBox="1"/>
            <p:nvPr/>
          </p:nvSpPr>
          <p:spPr>
            <a:xfrm>
              <a:off x="7467302" y="4138071"/>
              <a:ext cx="3857994" cy="1292662"/>
            </a:xfrm>
            <a:prstGeom prst="rect">
              <a:avLst/>
            </a:prstGeom>
            <a:solidFill>
              <a:srgbClr val="666666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신비로운 빛</a:t>
              </a:r>
              <a:r>
                <a:rPr lang="en-US" altLang="ko-KR" b="1">
                  <a:solidFill>
                    <a:srgbClr val="FFFF0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</a:p>
            <a:p>
              <a:pPr algn="ctr"/>
              <a:endParaRPr lang="en-US" altLang="ko-KR" sz="140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en-US" altLang="ko-KR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[</a:t>
              </a:r>
              <a:r>
                <a:rPr lang="ko-KR" altLang="en-US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물음표</a:t>
              </a:r>
              <a:r>
                <a:rPr lang="en-US" altLang="ko-KR" sz="1600">
                  <a:solidFill>
                    <a:srgbClr val="00B0F0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]</a:t>
              </a:r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에서는 랜덤하게</a:t>
              </a:r>
              <a:endPara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endParaRP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상호작용이 발생하게 돼</a:t>
              </a:r>
              <a:r>
                <a: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rPr>
                <a:t>!</a:t>
              </a:r>
              <a:endParaRPr lang="en-US" altLang="ko-KR" sz="1400" b="1">
                <a:highlight>
                  <a:srgbClr val="00FFFF"/>
                </a:highlight>
              </a:endParaRPr>
            </a:p>
            <a:p>
              <a:pPr algn="ctr"/>
              <a:endParaRPr lang="en-US" altLang="ko-KR" sz="1400" b="1">
                <a:highlight>
                  <a:srgbClr val="00FFFF"/>
                </a:highlight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3C0C52F-BA2B-48AB-8C4B-5CAEF8FCB574}"/>
                </a:ext>
              </a:extLst>
            </p:cNvPr>
            <p:cNvSpPr/>
            <p:nvPr/>
          </p:nvSpPr>
          <p:spPr>
            <a:xfrm>
              <a:off x="9167194" y="5265581"/>
              <a:ext cx="642938" cy="285171"/>
            </a:xfrm>
            <a:prstGeom prst="rect">
              <a:avLst/>
            </a:prstGeom>
            <a:solidFill>
              <a:srgbClr val="4DA3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확인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95062BA7-969C-4527-93BB-8274547744B1}"/>
                </a:ext>
              </a:extLst>
            </p:cNvPr>
            <p:cNvSpPr/>
            <p:nvPr/>
          </p:nvSpPr>
          <p:spPr>
            <a:xfrm>
              <a:off x="6525125" y="3371167"/>
              <a:ext cx="387640" cy="440043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7</a:t>
              </a:r>
              <a:endParaRPr lang="ko-KR" altLang="en-US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02D2DE11-DEA2-4DEE-BF45-B545D597A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446" y="4868882"/>
            <a:ext cx="438150" cy="304800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6B4945E-F47B-44C9-B316-0E4D5F4ACA53}"/>
              </a:ext>
            </a:extLst>
          </p:cNvPr>
          <p:cNvSpPr/>
          <p:nvPr/>
        </p:nvSpPr>
        <p:spPr>
          <a:xfrm>
            <a:off x="7460777" y="2717246"/>
            <a:ext cx="3061835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 </a:t>
            </a:r>
            <a:r>
              <a:rPr lang="en-US" altLang="ko-KR" sz="1100" b="1">
                <a:solidFill>
                  <a:schemeClr val="tx1"/>
                </a:solidFill>
              </a:rPr>
              <a:t>Next: </a:t>
            </a:r>
            <a:r>
              <a:rPr lang="ko-KR" altLang="en-US" sz="1100" b="1">
                <a:solidFill>
                  <a:schemeClr val="bg1"/>
                </a:solidFill>
              </a:rPr>
              <a:t>확인 누르면 </a:t>
            </a:r>
            <a:endParaRPr lang="en-US" altLang="ko-KR" sz="1100" b="1">
              <a:solidFill>
                <a:schemeClr val="bg1"/>
              </a:solidFill>
            </a:endParaRPr>
          </a:p>
          <a:p>
            <a:pPr algn="ctr"/>
            <a:r>
              <a:rPr lang="ko-KR" altLang="en-US" sz="1100" b="1">
                <a:solidFill>
                  <a:schemeClr val="bg1"/>
                </a:solidFill>
              </a:rPr>
              <a:t>다음 말풍선이 나온다 </a:t>
            </a:r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말풍선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F99C9E4-67BC-433B-AC93-294466204C60}"/>
              </a:ext>
            </a:extLst>
          </p:cNvPr>
          <p:cNvSpPr/>
          <p:nvPr/>
        </p:nvSpPr>
        <p:spPr>
          <a:xfrm>
            <a:off x="1936275" y="6329707"/>
            <a:ext cx="3061835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 </a:t>
            </a:r>
            <a:r>
              <a:rPr lang="en-US" altLang="ko-KR" sz="1100" b="1">
                <a:solidFill>
                  <a:schemeClr val="tx1"/>
                </a:solidFill>
              </a:rPr>
              <a:t>Next: </a:t>
            </a:r>
            <a:r>
              <a:rPr lang="ko-KR" altLang="en-US" sz="1100" b="1">
                <a:solidFill>
                  <a:schemeClr val="bg1"/>
                </a:solidFill>
              </a:rPr>
              <a:t>확인 누르면 </a:t>
            </a:r>
            <a:endParaRPr lang="en-US" altLang="ko-KR" sz="1100" b="1">
              <a:solidFill>
                <a:schemeClr val="bg1"/>
              </a:solidFill>
            </a:endParaRPr>
          </a:p>
          <a:p>
            <a:pPr algn="ctr"/>
            <a:r>
              <a:rPr lang="ko-KR" altLang="en-US" sz="1100" b="1">
                <a:solidFill>
                  <a:schemeClr val="bg1"/>
                </a:solidFill>
              </a:rPr>
              <a:t>다음 말풍선이 나온다 </a:t>
            </a:r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물음표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445D5E9-6C8A-49B4-932A-BA1964362437}"/>
              </a:ext>
            </a:extLst>
          </p:cNvPr>
          <p:cNvSpPr/>
          <p:nvPr/>
        </p:nvSpPr>
        <p:spPr>
          <a:xfrm>
            <a:off x="7489723" y="6256977"/>
            <a:ext cx="3061835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 </a:t>
            </a:r>
            <a:r>
              <a:rPr lang="en-US" altLang="ko-KR" sz="1100" b="1">
                <a:solidFill>
                  <a:schemeClr val="tx1"/>
                </a:solidFill>
              </a:rPr>
              <a:t>Next: </a:t>
            </a:r>
            <a:r>
              <a:rPr lang="ko-KR" altLang="en-US" sz="1100" b="1">
                <a:solidFill>
                  <a:schemeClr val="bg1"/>
                </a:solidFill>
              </a:rPr>
              <a:t>확인 누르면 </a:t>
            </a:r>
            <a:endParaRPr lang="en-US" altLang="ko-KR" sz="1100" b="1">
              <a:solidFill>
                <a:schemeClr val="bg1"/>
              </a:solidFill>
            </a:endParaRPr>
          </a:p>
          <a:p>
            <a:pPr algn="ctr"/>
            <a:r>
              <a:rPr lang="ko-KR" altLang="en-US" sz="1100" b="1">
                <a:solidFill>
                  <a:schemeClr val="bg1"/>
                </a:solidFill>
              </a:rPr>
              <a:t>다음 말풍선이 나온다 </a:t>
            </a:r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가방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7BF029F-1BC8-4DBE-8981-A813DA2CD808}"/>
              </a:ext>
            </a:extLst>
          </p:cNvPr>
          <p:cNvSpPr/>
          <p:nvPr/>
        </p:nvSpPr>
        <p:spPr>
          <a:xfrm>
            <a:off x="9222387" y="3686516"/>
            <a:ext cx="2405906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효과</a:t>
            </a:r>
            <a:r>
              <a:rPr lang="en-US" altLang="ko-KR" sz="1100"/>
              <a:t>: </a:t>
            </a:r>
            <a:r>
              <a:rPr lang="ko-KR" altLang="en-US" sz="1100"/>
              <a:t>해당 이미지 나오도록</a:t>
            </a:r>
          </a:p>
        </p:txBody>
      </p:sp>
    </p:spTree>
    <p:extLst>
      <p:ext uri="{BB962C8B-B14F-4D97-AF65-F5344CB8AC3E}">
        <p14:creationId xmlns:p14="http://schemas.microsoft.com/office/powerpoint/2010/main" val="395194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2C75902-AF3D-444A-AB6E-22BC6DD00F60}"/>
              </a:ext>
            </a:extLst>
          </p:cNvPr>
          <p:cNvSpPr/>
          <p:nvPr/>
        </p:nvSpPr>
        <p:spPr>
          <a:xfrm>
            <a:off x="174176" y="1283000"/>
            <a:ext cx="183302" cy="794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2380ED7-7A87-43DC-9FEA-735EA7175D1C}"/>
              </a:ext>
            </a:extLst>
          </p:cNvPr>
          <p:cNvGrpSpPr/>
          <p:nvPr/>
        </p:nvGrpSpPr>
        <p:grpSpPr>
          <a:xfrm>
            <a:off x="63336" y="168467"/>
            <a:ext cx="5887971" cy="5803291"/>
            <a:chOff x="529216" y="201975"/>
            <a:chExt cx="5887971" cy="580329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441B0A8-03E9-4686-8495-ECD887AF9FC7}"/>
                </a:ext>
              </a:extLst>
            </p:cNvPr>
            <p:cNvGrpSpPr/>
            <p:nvPr/>
          </p:nvGrpSpPr>
          <p:grpSpPr>
            <a:xfrm>
              <a:off x="529216" y="201975"/>
              <a:ext cx="5315522" cy="2879700"/>
              <a:chOff x="427569" y="3597451"/>
              <a:chExt cx="5315522" cy="287970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8B7EAA2-2487-44BA-B997-EC2325F7DFF4}"/>
                  </a:ext>
                </a:extLst>
              </p:cNvPr>
              <p:cNvGrpSpPr/>
              <p:nvPr/>
            </p:nvGrpSpPr>
            <p:grpSpPr>
              <a:xfrm>
                <a:off x="427569" y="3597451"/>
                <a:ext cx="5315522" cy="2879700"/>
                <a:chOff x="6446760" y="128601"/>
                <a:chExt cx="5315522" cy="2879700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C4E72682-0E05-497D-8E6F-FE305C9B0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99406" y="140303"/>
                  <a:ext cx="4962876" cy="2867998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24167FB-2C7E-41F0-B5C1-628D158FBED8}"/>
                    </a:ext>
                  </a:extLst>
                </p:cNvPr>
                <p:cNvSpPr txBox="1"/>
                <p:nvPr/>
              </p:nvSpPr>
              <p:spPr>
                <a:xfrm>
                  <a:off x="7351847" y="849374"/>
                  <a:ext cx="3857994" cy="1508105"/>
                </a:xfrm>
                <a:prstGeom prst="rect">
                  <a:avLst/>
                </a:prstGeom>
                <a:solidFill>
                  <a:srgbClr val="666666"/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rgbClr val="FFFF0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[</a:t>
                  </a:r>
                  <a:r>
                    <a:rPr lang="ko-KR" altLang="en-US" b="1">
                      <a:solidFill>
                        <a:srgbClr val="FFFF0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신비로운 빛</a:t>
                  </a:r>
                  <a:r>
                    <a:rPr lang="en-US" altLang="ko-KR" b="1">
                      <a:solidFill>
                        <a:srgbClr val="FFFF0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]</a:t>
                  </a:r>
                </a:p>
                <a:p>
                  <a:pPr algn="ctr"/>
                  <a:endParaRPr lang="en-US" altLang="ko-KR" sz="1400"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endParaRPr>
                </a:p>
                <a:p>
                  <a:pPr algn="ctr"/>
                  <a:r>
                    <a:rPr lang="en-US" altLang="ko-KR" sz="1600">
                      <a:solidFill>
                        <a:srgbClr val="00B0F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[</a:t>
                  </a:r>
                  <a:r>
                    <a:rPr lang="ko-KR" altLang="en-US" sz="1600">
                      <a:solidFill>
                        <a:srgbClr val="00B0F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가방</a:t>
                  </a:r>
                  <a:r>
                    <a:rPr lang="en-US" altLang="ko-KR" sz="1600">
                      <a:solidFill>
                        <a:srgbClr val="00B0F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]</a:t>
                  </a:r>
                  <a:r>
                    <a:rPr lang="ko-KR" altLang="en-US" sz="1600">
                      <a:solidFill>
                        <a:schemeClr val="bg1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에서는 우리가 획득한 </a:t>
                  </a:r>
                  <a:endParaRPr lang="en-US" altLang="ko-KR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endParaRPr>
                </a:p>
                <a:p>
                  <a:pPr algn="ctr"/>
                  <a:r>
                    <a:rPr lang="ko-KR" altLang="en-US" sz="1600">
                      <a:solidFill>
                        <a:schemeClr val="bg1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아이템들을 확인할 수 있어</a:t>
                  </a:r>
                  <a:r>
                    <a:rPr lang="en-US" altLang="ko-KR" sz="1600">
                      <a:solidFill>
                        <a:schemeClr val="bg1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!</a:t>
                  </a:r>
                  <a:endParaRPr lang="en-US" altLang="ko-KR" sz="1400" b="1">
                    <a:highlight>
                      <a:srgbClr val="00FFFF"/>
                    </a:highlight>
                  </a:endParaRPr>
                </a:p>
                <a:p>
                  <a:pPr algn="ctr"/>
                  <a:endParaRPr lang="en-US" altLang="ko-KR" sz="1400" b="1">
                    <a:highlight>
                      <a:srgbClr val="00FFFF"/>
                    </a:highlight>
                  </a:endParaRPr>
                </a:p>
                <a:p>
                  <a:pPr algn="ctr"/>
                  <a:endParaRPr lang="en-US" altLang="ko-KR" sz="1400" b="1">
                    <a:highlight>
                      <a:srgbClr val="00FFFF"/>
                    </a:highlight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87FB8E4F-F710-4AC4-9CD9-A8331B895F42}"/>
                    </a:ext>
                  </a:extLst>
                </p:cNvPr>
                <p:cNvSpPr/>
                <p:nvPr/>
              </p:nvSpPr>
              <p:spPr>
                <a:xfrm>
                  <a:off x="8959375" y="2000145"/>
                  <a:ext cx="642938" cy="285171"/>
                </a:xfrm>
                <a:prstGeom prst="rect">
                  <a:avLst/>
                </a:prstGeom>
                <a:solidFill>
                  <a:srgbClr val="4DA335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/>
                    <a:t>확인</a:t>
                  </a:r>
                </a:p>
              </p:txBody>
            </p:sp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460050E7-A9F6-402F-A3AC-EE95B6373B98}"/>
                    </a:ext>
                  </a:extLst>
                </p:cNvPr>
                <p:cNvSpPr/>
                <p:nvPr/>
              </p:nvSpPr>
              <p:spPr>
                <a:xfrm>
                  <a:off x="6446760" y="128601"/>
                  <a:ext cx="387640" cy="440043"/>
                </a:xfrm>
                <a:prstGeom prst="roundRect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/>
                    <a:t>8</a:t>
                  </a:r>
                  <a:endParaRPr lang="ko-KR" altLang="en-US"/>
                </a:p>
              </p:txBody>
            </p:sp>
          </p:grp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727FB885-5344-47F2-96AC-B80187873803}"/>
                  </a:ext>
                </a:extLst>
              </p:cNvPr>
              <p:cNvSpPr/>
              <p:nvPr/>
            </p:nvSpPr>
            <p:spPr>
              <a:xfrm>
                <a:off x="809409" y="5849589"/>
                <a:ext cx="724963" cy="564967"/>
              </a:xfrm>
              <a:prstGeom prst="roundRect">
                <a:avLst/>
              </a:prstGeom>
              <a:noFill/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0C91AB8-1577-44FD-8D63-C096A27C11E4}"/>
                </a:ext>
              </a:extLst>
            </p:cNvPr>
            <p:cNvSpPr/>
            <p:nvPr/>
          </p:nvSpPr>
          <p:spPr>
            <a:xfrm>
              <a:off x="2014791" y="5565223"/>
              <a:ext cx="3061835" cy="440043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 </a:t>
              </a:r>
              <a:r>
                <a:rPr lang="en-US" altLang="ko-KR" sz="1100" b="1">
                  <a:solidFill>
                    <a:schemeClr val="tx1"/>
                  </a:solidFill>
                </a:rPr>
                <a:t>Next:</a:t>
              </a:r>
              <a:r>
                <a:rPr lang="ko-KR" altLang="en-US" sz="1100" b="1">
                  <a:solidFill>
                    <a:schemeClr val="bg1"/>
                  </a:solidFill>
                </a:rPr>
                <a:t>가방을 누르고 다시 나오면</a:t>
              </a:r>
              <a:r>
                <a:rPr lang="en-US" altLang="ko-KR" sz="1100" b="1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ko-KR" altLang="en-US" sz="1100" b="1">
                  <a:solidFill>
                    <a:schemeClr val="bg1"/>
                  </a:solidFill>
                </a:rPr>
                <a:t>다음 말풍선이 나온다 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유닛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5A503BE-6290-4F43-B3D6-88E3F66B9264}"/>
                </a:ext>
              </a:extLst>
            </p:cNvPr>
            <p:cNvSpPr/>
            <p:nvPr/>
          </p:nvSpPr>
          <p:spPr>
            <a:xfrm>
              <a:off x="3736065" y="2059541"/>
              <a:ext cx="2681122" cy="353317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효과</a:t>
              </a:r>
              <a:r>
                <a:rPr lang="en-US" altLang="ko-KR" sz="1100"/>
                <a:t>: </a:t>
              </a:r>
              <a:r>
                <a:rPr lang="ko-KR" altLang="en-US" sz="1100"/>
                <a:t>확인 누르면 말풍선 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강화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2C43E6B-FD52-44AC-B1D5-635AF9117BC0}"/>
              </a:ext>
            </a:extLst>
          </p:cNvPr>
          <p:cNvGrpSpPr/>
          <p:nvPr/>
        </p:nvGrpSpPr>
        <p:grpSpPr>
          <a:xfrm>
            <a:off x="5887499" y="69608"/>
            <a:ext cx="6056606" cy="3109731"/>
            <a:chOff x="87922" y="3588809"/>
            <a:chExt cx="6056606" cy="310973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513EB3A-EA9B-4726-B332-D1341B5518B0}"/>
                </a:ext>
              </a:extLst>
            </p:cNvPr>
            <p:cNvGrpSpPr/>
            <p:nvPr/>
          </p:nvGrpSpPr>
          <p:grpSpPr>
            <a:xfrm>
              <a:off x="87922" y="3588809"/>
              <a:ext cx="5504165" cy="2925831"/>
              <a:chOff x="5985164" y="3574580"/>
              <a:chExt cx="5504165" cy="2925831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A6C44C3-B744-483F-849B-9176F2FD371A}"/>
                  </a:ext>
                </a:extLst>
              </p:cNvPr>
              <p:cNvGrpSpPr/>
              <p:nvPr/>
            </p:nvGrpSpPr>
            <p:grpSpPr>
              <a:xfrm>
                <a:off x="5985164" y="3574580"/>
                <a:ext cx="5504165" cy="2925831"/>
                <a:chOff x="6373572" y="3371167"/>
                <a:chExt cx="5504165" cy="2925831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2DD8DB08-86D6-4834-90C3-2B93E7CF1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914861" y="3429000"/>
                  <a:ext cx="4962876" cy="2867998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8BB0684-872A-459B-8D00-5B5A6283392F}"/>
                    </a:ext>
                  </a:extLst>
                </p:cNvPr>
                <p:cNvSpPr txBox="1"/>
                <p:nvPr/>
              </p:nvSpPr>
              <p:spPr>
                <a:xfrm>
                  <a:off x="7467302" y="4138071"/>
                  <a:ext cx="3857994" cy="1723549"/>
                </a:xfrm>
                <a:prstGeom prst="rect">
                  <a:avLst/>
                </a:prstGeom>
                <a:solidFill>
                  <a:srgbClr val="666666"/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rgbClr val="FFFF0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[</a:t>
                  </a:r>
                  <a:r>
                    <a:rPr lang="ko-KR" altLang="en-US" b="1">
                      <a:solidFill>
                        <a:srgbClr val="FFFF0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신비로운 빛</a:t>
                  </a:r>
                  <a:r>
                    <a:rPr lang="en-US" altLang="ko-KR" b="1">
                      <a:solidFill>
                        <a:srgbClr val="FFFF0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]</a:t>
                  </a:r>
                </a:p>
                <a:p>
                  <a:pPr algn="ctr"/>
                  <a:endParaRPr lang="en-US" altLang="ko-KR" sz="1400"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endParaRPr>
                </a:p>
                <a:p>
                  <a:pPr algn="ctr"/>
                  <a:r>
                    <a:rPr lang="en-US" altLang="ko-KR" sz="1600">
                      <a:solidFill>
                        <a:srgbClr val="00B0F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[</a:t>
                  </a:r>
                  <a:r>
                    <a:rPr lang="ko-KR" altLang="en-US" sz="1600">
                      <a:solidFill>
                        <a:srgbClr val="00B0F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유닛</a:t>
                  </a:r>
                  <a:r>
                    <a:rPr lang="en-US" altLang="ko-KR" sz="1600">
                      <a:solidFill>
                        <a:srgbClr val="00B0F0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]</a:t>
                  </a:r>
                  <a:r>
                    <a:rPr lang="ko-KR" altLang="en-US" sz="1600">
                      <a:solidFill>
                        <a:schemeClr val="bg1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에서는 획득한 장비들을</a:t>
                  </a:r>
                  <a:endParaRPr lang="en-US" altLang="ko-KR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endParaRPr>
                </a:p>
                <a:p>
                  <a:pPr algn="ctr"/>
                  <a:r>
                    <a:rPr lang="ko-KR" altLang="en-US" sz="1600">
                      <a:solidFill>
                        <a:schemeClr val="bg1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나무인형에 착용할 수 있어</a:t>
                  </a:r>
                  <a:r>
                    <a:rPr lang="en-US" altLang="ko-KR" sz="1600">
                      <a:solidFill>
                        <a:schemeClr val="bg1"/>
                      </a:solidFill>
                      <a:latin typeface="둥근모꼴" panose="020B0500000000000000" pitchFamily="34" charset="-127"/>
                      <a:ea typeface="둥근모꼴" panose="020B0500000000000000" pitchFamily="34" charset="-127"/>
                      <a:cs typeface="둥근모꼴" panose="020B0500000000000000" pitchFamily="34" charset="-127"/>
                    </a:rPr>
                    <a:t>!</a:t>
                  </a:r>
                </a:p>
                <a:p>
                  <a:pPr algn="ctr"/>
                  <a:endParaRPr lang="en-US" altLang="ko-KR" sz="1400" b="1">
                    <a:highlight>
                      <a:srgbClr val="00FFFF"/>
                    </a:highlight>
                  </a:endParaRPr>
                </a:p>
                <a:p>
                  <a:pPr algn="ctr"/>
                  <a:endParaRPr lang="en-US" altLang="ko-KR" sz="1400" b="1">
                    <a:highlight>
                      <a:srgbClr val="00FFFF"/>
                    </a:highlight>
                  </a:endParaRPr>
                </a:p>
                <a:p>
                  <a:pPr algn="ctr"/>
                  <a:endParaRPr lang="en-US" altLang="ko-KR" sz="1400" b="1">
                    <a:highlight>
                      <a:srgbClr val="00FFFF"/>
                    </a:highlight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F5775E58-0E43-45B4-8015-E6CFD0F0B5A1}"/>
                    </a:ext>
                  </a:extLst>
                </p:cNvPr>
                <p:cNvSpPr/>
                <p:nvPr/>
              </p:nvSpPr>
              <p:spPr>
                <a:xfrm>
                  <a:off x="9176430" y="5469515"/>
                  <a:ext cx="642938" cy="285171"/>
                </a:xfrm>
                <a:prstGeom prst="rect">
                  <a:avLst/>
                </a:prstGeom>
                <a:solidFill>
                  <a:srgbClr val="4DA335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/>
                    <a:t>확인</a:t>
                  </a:r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D089084E-AD3E-4790-97AC-BB49EBFEA60A}"/>
                    </a:ext>
                  </a:extLst>
                </p:cNvPr>
                <p:cNvSpPr/>
                <p:nvPr/>
              </p:nvSpPr>
              <p:spPr>
                <a:xfrm>
                  <a:off x="6373572" y="3371167"/>
                  <a:ext cx="539193" cy="440043"/>
                </a:xfrm>
                <a:prstGeom prst="roundRect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/>
                    <a:t>9</a:t>
                  </a:r>
                  <a:endParaRPr lang="ko-KR" altLang="en-US"/>
                </a:p>
              </p:txBody>
            </p:sp>
          </p:grp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AD93294F-0EBF-4DC7-BC90-B4BB39398EFF}"/>
                  </a:ext>
                </a:extLst>
              </p:cNvPr>
              <p:cNvSpPr/>
              <p:nvPr/>
            </p:nvSpPr>
            <p:spPr>
              <a:xfrm>
                <a:off x="6448911" y="5336782"/>
                <a:ext cx="724963" cy="564967"/>
              </a:xfrm>
              <a:prstGeom prst="roundRect">
                <a:avLst/>
              </a:prstGeom>
              <a:noFill/>
              <a:ln w="762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845029E-7776-44E5-9A83-1A9BA40D34F1}"/>
                </a:ext>
              </a:extLst>
            </p:cNvPr>
            <p:cNvSpPr/>
            <p:nvPr/>
          </p:nvSpPr>
          <p:spPr>
            <a:xfrm>
              <a:off x="1701750" y="6162757"/>
              <a:ext cx="3061835" cy="535783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 </a:t>
              </a:r>
              <a:r>
                <a:rPr lang="en-US" altLang="ko-KR" sz="1100" b="1">
                  <a:solidFill>
                    <a:schemeClr val="tx1"/>
                  </a:solidFill>
                </a:rPr>
                <a:t>Next:</a:t>
              </a:r>
              <a:r>
                <a:rPr lang="ko-KR" altLang="en-US" sz="1100" b="1">
                  <a:solidFill>
                    <a:schemeClr val="bg1"/>
                  </a:solidFill>
                </a:rPr>
                <a:t>유닛을 누르고 다시 나오면</a:t>
              </a:r>
              <a:r>
                <a:rPr lang="en-US" altLang="ko-KR" sz="1100" b="1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ko-KR" altLang="en-US" sz="1100" b="1">
                  <a:solidFill>
                    <a:schemeClr val="bg1"/>
                  </a:solidFill>
                </a:rPr>
                <a:t>다음 말풍선이 나온다 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유닛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273D4CE-B422-4D99-B93E-1F79B50A8756}"/>
                </a:ext>
              </a:extLst>
            </p:cNvPr>
            <p:cNvSpPr/>
            <p:nvPr/>
          </p:nvSpPr>
          <p:spPr>
            <a:xfrm>
              <a:off x="3694568" y="5676051"/>
              <a:ext cx="2449960" cy="353317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효과</a:t>
              </a:r>
              <a:r>
                <a:rPr lang="en-US" altLang="ko-KR" sz="1100"/>
                <a:t>: </a:t>
              </a:r>
              <a:r>
                <a:rPr lang="ko-KR" altLang="en-US" sz="1100"/>
                <a:t>확인 누르면</a:t>
              </a:r>
              <a:r>
                <a:rPr lang="ko-KR" altLang="en-US" sz="1100">
                  <a:solidFill>
                    <a:schemeClr val="tx1"/>
                  </a:solidFill>
                </a:rPr>
                <a:t> 유닛 </a:t>
              </a:r>
              <a:r>
                <a:rPr lang="ko-KR" altLang="en-US" sz="1100"/>
                <a:t>위치강조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5BE46F-C9CA-47F2-9523-52B5FF64B83D}"/>
              </a:ext>
            </a:extLst>
          </p:cNvPr>
          <p:cNvGrpSpPr/>
          <p:nvPr/>
        </p:nvGrpSpPr>
        <p:grpSpPr>
          <a:xfrm>
            <a:off x="5998568" y="3678662"/>
            <a:ext cx="6312685" cy="2925831"/>
            <a:chOff x="4023055" y="3678662"/>
            <a:chExt cx="6312685" cy="292583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88E1F94-314E-426C-9DD4-3C5A7C7A56DC}"/>
                </a:ext>
              </a:extLst>
            </p:cNvPr>
            <p:cNvGrpSpPr/>
            <p:nvPr/>
          </p:nvGrpSpPr>
          <p:grpSpPr>
            <a:xfrm>
              <a:off x="4023055" y="3678662"/>
              <a:ext cx="5546432" cy="2925831"/>
              <a:chOff x="6331305" y="3371167"/>
              <a:chExt cx="5546432" cy="2925831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5777987-87DB-4FFE-B1A7-12BEB59FE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4861" y="3429000"/>
                <a:ext cx="4962876" cy="2867998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853B161-58CC-421A-AC02-863D1673E26B}"/>
                  </a:ext>
                </a:extLst>
              </p:cNvPr>
              <p:cNvSpPr txBox="1"/>
              <p:nvPr/>
            </p:nvSpPr>
            <p:spPr>
              <a:xfrm>
                <a:off x="7467302" y="4138071"/>
                <a:ext cx="3857994" cy="1508105"/>
              </a:xfrm>
              <a:prstGeom prst="rect">
                <a:avLst/>
              </a:prstGeom>
              <a:solidFill>
                <a:srgbClr val="666666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rgbClr val="FFFF0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[</a:t>
                </a:r>
                <a:r>
                  <a:rPr lang="ko-KR" altLang="en-US" b="1">
                    <a:solidFill>
                      <a:srgbClr val="FFFF0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신비로운 빛</a:t>
                </a:r>
                <a:r>
                  <a:rPr lang="en-US" altLang="ko-KR" b="1">
                    <a:solidFill>
                      <a:srgbClr val="FFFF0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]</a:t>
                </a:r>
              </a:p>
              <a:p>
                <a:pPr algn="ctr"/>
                <a:endParaRPr lang="en-US" altLang="ko-KR" sz="1400"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endParaRPr>
              </a:p>
              <a:p>
                <a:pPr algn="ctr"/>
                <a:r>
                  <a:rPr lang="ko-KR" altLang="en-US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그럼 다시 </a:t>
                </a:r>
                <a:r>
                  <a:rPr lang="en-US" altLang="ko-KR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[</a:t>
                </a:r>
                <a:r>
                  <a:rPr lang="ko-KR" altLang="en-US" sz="1600">
                    <a:solidFill>
                      <a:srgbClr val="00B0F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주사위</a:t>
                </a:r>
                <a:r>
                  <a:rPr lang="en-US" altLang="ko-KR" sz="1600">
                    <a:solidFill>
                      <a:srgbClr val="00B0F0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]</a:t>
                </a:r>
                <a:r>
                  <a:rPr lang="ko-KR" altLang="en-US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를 던져</a:t>
                </a:r>
                <a:endParaRPr lang="en-US" altLang="ko-KR" sz="1600">
                  <a:solidFill>
                    <a:schemeClr val="bg1"/>
                  </a:solidFill>
                  <a:latin typeface="둥근모꼴" panose="020B0500000000000000" pitchFamily="34" charset="-127"/>
                  <a:ea typeface="둥근모꼴" panose="020B0500000000000000" pitchFamily="34" charset="-127"/>
                  <a:cs typeface="둥근모꼴" panose="020B0500000000000000" pitchFamily="34" charset="-127"/>
                </a:endParaRPr>
              </a:p>
              <a:p>
                <a:pPr algn="ctr"/>
                <a:r>
                  <a:rPr lang="ko-KR" altLang="en-US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모험을 떠나보자</a:t>
                </a:r>
                <a:r>
                  <a:rPr lang="en-US" altLang="ko-KR" sz="1600">
                    <a:solidFill>
                      <a:schemeClr val="bg1"/>
                    </a:solidFill>
                    <a:latin typeface="둥근모꼴" panose="020B0500000000000000" pitchFamily="34" charset="-127"/>
                    <a:ea typeface="둥근모꼴" panose="020B0500000000000000" pitchFamily="34" charset="-127"/>
                    <a:cs typeface="둥근모꼴" panose="020B0500000000000000" pitchFamily="34" charset="-127"/>
                  </a:rPr>
                  <a:t>!</a:t>
                </a:r>
                <a:endParaRPr lang="en-US" altLang="ko-KR" sz="1400" b="1">
                  <a:highlight>
                    <a:srgbClr val="00FFFF"/>
                  </a:highlight>
                </a:endParaRPr>
              </a:p>
              <a:p>
                <a:pPr algn="ctr"/>
                <a:endParaRPr lang="en-US" altLang="ko-KR" sz="1400" b="1">
                  <a:highlight>
                    <a:srgbClr val="00FFFF"/>
                  </a:highlight>
                </a:endParaRPr>
              </a:p>
              <a:p>
                <a:pPr algn="ctr"/>
                <a:endParaRPr lang="en-US" altLang="ko-KR" sz="1400" b="1">
                  <a:highlight>
                    <a:srgbClr val="00FFFF"/>
                  </a:highlight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02608AF-5B9E-4535-8743-A0C87D9B0E1F}"/>
                  </a:ext>
                </a:extLst>
              </p:cNvPr>
              <p:cNvSpPr/>
              <p:nvPr/>
            </p:nvSpPr>
            <p:spPr>
              <a:xfrm>
                <a:off x="9176430" y="5469515"/>
                <a:ext cx="642938" cy="285171"/>
              </a:xfrm>
              <a:prstGeom prst="rect">
                <a:avLst/>
              </a:prstGeom>
              <a:solidFill>
                <a:srgbClr val="4DA335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/>
                  <a:t>확인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8C794A1A-A63D-4655-A5A4-040D168D6183}"/>
                  </a:ext>
                </a:extLst>
              </p:cNvPr>
              <p:cNvSpPr/>
              <p:nvPr/>
            </p:nvSpPr>
            <p:spPr>
              <a:xfrm>
                <a:off x="6331305" y="3371167"/>
                <a:ext cx="581460" cy="440043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10</a:t>
                </a:r>
                <a:endParaRPr lang="ko-KR" altLang="en-US"/>
              </a:p>
            </p:txBody>
          </p:sp>
        </p:grp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4637800E-F76F-44FC-A78F-0D6996627B3C}"/>
                </a:ext>
              </a:extLst>
            </p:cNvPr>
            <p:cNvSpPr/>
            <p:nvPr/>
          </p:nvSpPr>
          <p:spPr>
            <a:xfrm>
              <a:off x="8857764" y="5959715"/>
              <a:ext cx="724963" cy="564967"/>
            </a:xfrm>
            <a:prstGeom prst="round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7F8AF6A0-F075-48C8-A939-9AAA6484AAD7}"/>
                </a:ext>
              </a:extLst>
            </p:cNvPr>
            <p:cNvSpPr/>
            <p:nvPr/>
          </p:nvSpPr>
          <p:spPr>
            <a:xfrm>
              <a:off x="7654618" y="5679971"/>
              <a:ext cx="2681122" cy="353317"/>
            </a:xfrm>
            <a:prstGeom prst="round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효과</a:t>
              </a:r>
              <a:r>
                <a:rPr lang="en-US" altLang="ko-KR" sz="1100"/>
                <a:t>: </a:t>
              </a:r>
              <a:r>
                <a:rPr lang="ko-KR" altLang="en-US" sz="1100"/>
                <a:t>확인 누르면 주사위 위치강조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97C9ECF-5409-4F1E-9A7E-2B1388038A99}"/>
              </a:ext>
            </a:extLst>
          </p:cNvPr>
          <p:cNvSpPr txBox="1"/>
          <p:nvPr/>
        </p:nvSpPr>
        <p:spPr>
          <a:xfrm>
            <a:off x="1070928" y="3548116"/>
            <a:ext cx="3857994" cy="1754326"/>
          </a:xfrm>
          <a:prstGeom prst="rect">
            <a:avLst/>
          </a:prstGeom>
          <a:solidFill>
            <a:srgbClr val="666666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신비로운 빛</a:t>
            </a:r>
            <a:r>
              <a:rPr lang="en-US" altLang="ko-KR" b="1">
                <a:solidFill>
                  <a:srgbClr val="FFFF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</a:p>
          <a:p>
            <a:pPr algn="ctr"/>
            <a:endParaRPr lang="en-US" altLang="ko-KR" sz="140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ctr"/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[</a:t>
            </a:r>
            <a:r>
              <a:rPr lang="ko-KR" altLang="en-US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강화</a:t>
            </a:r>
            <a:r>
              <a:rPr lang="en-US" altLang="ko-KR" sz="1600">
                <a:solidFill>
                  <a:srgbClr val="00B0F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]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는 동일한 무기 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</a:t>
            </a:r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개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</a:t>
            </a:r>
          </a:p>
          <a:p>
            <a:pPr algn="ctr"/>
            <a:r>
              <a:rPr lang="ko-KR" altLang="en-US" sz="1600">
                <a:solidFill>
                  <a:schemeClr val="accent4">
                    <a:lumMod val="40000"/>
                    <a:lumOff val="60000"/>
                  </a:schemeClr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해당 속성의 강화석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</a:t>
            </a: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일정량의 골드가 필요해</a:t>
            </a:r>
            <a:r>
              <a:rPr lang="en-US" altLang="ko-KR" sz="1600"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 </a:t>
            </a:r>
            <a:endParaRPr lang="en-US" altLang="ko-KR" sz="1400" b="1">
              <a:highlight>
                <a:srgbClr val="00FFFF"/>
              </a:highlight>
            </a:endParaRPr>
          </a:p>
          <a:p>
            <a:pPr algn="ctr"/>
            <a:endParaRPr lang="en-US" altLang="ko-KR" sz="1400" b="1">
              <a:highlight>
                <a:srgbClr val="00FFFF"/>
              </a:highlight>
            </a:endParaRPr>
          </a:p>
          <a:p>
            <a:pPr algn="ctr"/>
            <a:endParaRPr lang="en-US" altLang="ko-KR" sz="1400" b="1">
              <a:highlight>
                <a:srgbClr val="00FFFF"/>
              </a:highlight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E3E9847-6CD7-48D0-AB9A-B58A33127A83}"/>
              </a:ext>
            </a:extLst>
          </p:cNvPr>
          <p:cNvCxnSpPr>
            <a:cxnSpLocks/>
          </p:cNvCxnSpPr>
          <p:nvPr/>
        </p:nvCxnSpPr>
        <p:spPr>
          <a:xfrm>
            <a:off x="2777348" y="2325182"/>
            <a:ext cx="0" cy="1222934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DA6DED-5665-4D68-A491-6D56BEA3AE6C}"/>
              </a:ext>
            </a:extLst>
          </p:cNvPr>
          <p:cNvSpPr/>
          <p:nvPr/>
        </p:nvSpPr>
        <p:spPr>
          <a:xfrm>
            <a:off x="2584237" y="4914447"/>
            <a:ext cx="642938" cy="285171"/>
          </a:xfrm>
          <a:prstGeom prst="rect">
            <a:avLst/>
          </a:prstGeom>
          <a:solidFill>
            <a:srgbClr val="4DA3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확인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8B1EF56-F31C-4348-B18A-83F1E6F867D9}"/>
              </a:ext>
            </a:extLst>
          </p:cNvPr>
          <p:cNvSpPr/>
          <p:nvPr/>
        </p:nvSpPr>
        <p:spPr>
          <a:xfrm>
            <a:off x="3270185" y="4917866"/>
            <a:ext cx="2681122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효과</a:t>
            </a:r>
            <a:r>
              <a:rPr lang="en-US" altLang="ko-KR" sz="1100"/>
              <a:t>: </a:t>
            </a:r>
            <a:r>
              <a:rPr lang="ko-KR" altLang="en-US" sz="1100"/>
              <a:t>확인 누르면 </a:t>
            </a:r>
            <a:r>
              <a:rPr lang="ko-KR" altLang="en-US" sz="1100">
                <a:solidFill>
                  <a:schemeClr val="tx1"/>
                </a:solidFill>
              </a:rPr>
              <a:t>가방</a:t>
            </a:r>
            <a:r>
              <a:rPr lang="ko-KR" altLang="en-US" sz="1100"/>
              <a:t> 위치강조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7516DB7-D8B6-40B0-B821-F1EAE5157076}"/>
              </a:ext>
            </a:extLst>
          </p:cNvPr>
          <p:cNvSpPr/>
          <p:nvPr/>
        </p:nvSpPr>
        <p:spPr>
          <a:xfrm>
            <a:off x="5580255" y="2609081"/>
            <a:ext cx="261330" cy="7943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8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2DA08A-233B-41E9-AE0C-6D31C12F5622}"/>
              </a:ext>
            </a:extLst>
          </p:cNvPr>
          <p:cNvSpPr txBox="1"/>
          <p:nvPr/>
        </p:nvSpPr>
        <p:spPr>
          <a:xfrm>
            <a:off x="139987" y="260461"/>
            <a:ext cx="76185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highlight>
                  <a:srgbClr val="00FFFF"/>
                </a:highlight>
              </a:rPr>
              <a:t>변경부탁</a:t>
            </a:r>
            <a:endParaRPr lang="en-US" altLang="ko-KR" sz="1400" b="1">
              <a:highlight>
                <a:srgbClr val="00FFFF"/>
              </a:highlight>
            </a:endParaRPr>
          </a:p>
          <a:p>
            <a:endParaRPr lang="en-US" altLang="ko-KR" sz="1400" b="1"/>
          </a:p>
          <a:p>
            <a:pPr marL="285750" indent="-285750">
              <a:buFontTx/>
              <a:buChar char="-"/>
            </a:pPr>
            <a:r>
              <a:rPr lang="ko-KR" altLang="en-US" sz="1400" b="1" strike="sngStrike"/>
              <a:t>네잎클로버</a:t>
            </a:r>
            <a:r>
              <a:rPr lang="en-US" altLang="ko-KR" sz="1400" b="1" strike="sngStrike">
                <a:sym typeface="Wingdings" panose="05000000000000000000" pitchFamily="2" charset="2"/>
              </a:rPr>
              <a:t></a:t>
            </a:r>
            <a:r>
              <a:rPr lang="ko-KR" altLang="en-US" sz="1400" b="1" strike="sngStrike"/>
              <a:t> 해당 칸을 지나가기만 해도 먹을수 있도록 </a:t>
            </a:r>
            <a:r>
              <a:rPr lang="en-US" altLang="ko-KR" sz="1400" b="1" strike="sngStrike"/>
              <a:t>(</a:t>
            </a:r>
            <a:r>
              <a:rPr lang="ko-KR" altLang="en-US" sz="1400" b="1" strike="sngStrike"/>
              <a:t>그칸에 도착하지 않더라도</a:t>
            </a:r>
            <a:r>
              <a:rPr lang="en-US" altLang="ko-KR" sz="1400" b="1" strike="sngStrike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b="1" strike="sngStrike"/>
              <a:t>강화석 </a:t>
            </a:r>
            <a:r>
              <a:rPr lang="en-US" altLang="ko-KR" sz="1400" b="1" strike="sngStrike">
                <a:sym typeface="Wingdings" panose="05000000000000000000" pitchFamily="2" charset="2"/>
              </a:rPr>
              <a:t> </a:t>
            </a:r>
            <a:r>
              <a:rPr lang="ko-KR" altLang="en-US" sz="1400" b="1" strike="sngStrike">
                <a:sym typeface="Wingdings" panose="05000000000000000000" pitchFamily="2" charset="2"/>
              </a:rPr>
              <a:t>이동을 마친후 </a:t>
            </a:r>
            <a:r>
              <a:rPr lang="en-US" altLang="ko-KR" sz="1400" b="1" strike="sngStrike">
                <a:sym typeface="Wingdings" panose="05000000000000000000" pitchFamily="2" charset="2"/>
              </a:rPr>
              <a:t>, </a:t>
            </a:r>
            <a:r>
              <a:rPr lang="ko-KR" altLang="en-US" sz="1400" b="1" strike="sngStrike">
                <a:sym typeface="Wingdings" panose="05000000000000000000" pitchFamily="2" charset="2"/>
              </a:rPr>
              <a:t>주변에 있으면</a:t>
            </a:r>
            <a:r>
              <a:rPr lang="en-US" altLang="ko-KR" sz="1400" b="1" strike="sngStrike">
                <a:sym typeface="Wingdings" panose="05000000000000000000" pitchFamily="2" charset="2"/>
              </a:rPr>
              <a:t>(</a:t>
            </a:r>
            <a:r>
              <a:rPr lang="ko-KR" altLang="en-US" sz="1400" b="1" strike="sngStrike">
                <a:sym typeface="Wingdings" panose="05000000000000000000" pitchFamily="2" charset="2"/>
              </a:rPr>
              <a:t>주인공 기준 </a:t>
            </a:r>
            <a:r>
              <a:rPr lang="en-US" altLang="ko-KR" sz="1400" b="1" strike="sngStrike">
                <a:sym typeface="Wingdings" panose="05000000000000000000" pitchFamily="2" charset="2"/>
              </a:rPr>
              <a:t>+1</a:t>
            </a:r>
            <a:r>
              <a:rPr lang="ko-KR" altLang="en-US" sz="1400" b="1" strike="sngStrike">
                <a:sym typeface="Wingdings" panose="05000000000000000000" pitchFamily="2" charset="2"/>
              </a:rPr>
              <a:t>칸</a:t>
            </a:r>
            <a:r>
              <a:rPr lang="en-US" altLang="ko-KR" sz="1400" b="1" strike="sngStrike">
                <a:sym typeface="Wingdings" panose="05000000000000000000" pitchFamily="2" charset="2"/>
              </a:rPr>
              <a:t>)</a:t>
            </a:r>
            <a:r>
              <a:rPr lang="ko-KR" altLang="en-US" sz="1400" b="1" strike="sngStrike">
                <a:sym typeface="Wingdings" panose="05000000000000000000" pitchFamily="2" charset="2"/>
              </a:rPr>
              <a:t> 클릭해서 획득할수 있도록</a:t>
            </a:r>
            <a:endParaRPr lang="en-US" altLang="ko-KR" sz="1400" b="1" strike="sngStrike"/>
          </a:p>
          <a:p>
            <a:pPr marL="285750" indent="-285750">
              <a:buFontTx/>
              <a:buChar char="-"/>
            </a:pPr>
            <a:r>
              <a:rPr lang="ko-KR" altLang="en-US" sz="1400" b="1" strike="sngStrike"/>
              <a:t>강화석 </a:t>
            </a:r>
            <a:r>
              <a:rPr lang="en-US" altLang="ko-KR" sz="1400" b="1" strike="sngStrike"/>
              <a:t>, </a:t>
            </a:r>
            <a:r>
              <a:rPr lang="ko-KR" altLang="en-US" sz="1400" b="1" strike="sngStrike"/>
              <a:t>물음표</a:t>
            </a:r>
            <a:r>
              <a:rPr lang="en-US" altLang="ko-KR" sz="1400" b="1" strike="sngStrike"/>
              <a:t>(?) </a:t>
            </a:r>
            <a:r>
              <a:rPr lang="en-US" altLang="ko-KR" sz="1400" b="1" strike="sngStrike">
                <a:sym typeface="Wingdings" panose="05000000000000000000" pitchFamily="2" charset="2"/>
              </a:rPr>
              <a:t> </a:t>
            </a:r>
            <a:r>
              <a:rPr lang="ko-KR" altLang="en-US" sz="1400" b="1" strike="sngStrike">
                <a:sym typeface="Wingdings" panose="05000000000000000000" pitchFamily="2" charset="2"/>
              </a:rPr>
              <a:t>스케일 확대</a:t>
            </a:r>
            <a:r>
              <a:rPr lang="en-US" altLang="ko-KR" sz="1400" b="1" strike="sngStrike">
                <a:sym typeface="Wingdings" panose="05000000000000000000" pitchFamily="2" charset="2"/>
              </a:rPr>
              <a:t>(x1.5) </a:t>
            </a:r>
            <a:endParaRPr lang="en-US" altLang="ko-KR" sz="1400" b="1" strike="sngStrike"/>
          </a:p>
          <a:p>
            <a:pPr marL="285750" indent="-285750">
              <a:buFontTx/>
              <a:buChar char="-"/>
            </a:pPr>
            <a:r>
              <a:rPr lang="ko-KR" altLang="en-US" sz="1400" b="1">
                <a:highlight>
                  <a:srgbClr val="FFFF00"/>
                </a:highlight>
              </a:rPr>
              <a:t>도망 성공확률 </a:t>
            </a:r>
            <a:r>
              <a:rPr lang="en-US" altLang="ko-KR" sz="1400" b="1">
                <a:highlight>
                  <a:srgbClr val="FFFF00"/>
                </a:highlight>
              </a:rPr>
              <a:t>up </a:t>
            </a:r>
            <a:r>
              <a:rPr lang="en-US" altLang="ko-KR" sz="1400" b="1">
                <a:highlight>
                  <a:srgbClr val="FFFF00"/>
                </a:highlight>
                <a:sym typeface="Wingdings" panose="05000000000000000000" pitchFamily="2" charset="2"/>
              </a:rPr>
              <a:t> 1,2 </a:t>
            </a:r>
            <a:r>
              <a:rPr lang="ko-KR" altLang="en-US" sz="1400" b="1">
                <a:highlight>
                  <a:srgbClr val="FFFF00"/>
                </a:highlight>
                <a:sym typeface="Wingdings" panose="05000000000000000000" pitchFamily="2" charset="2"/>
              </a:rPr>
              <a:t>도망실패   </a:t>
            </a:r>
            <a:r>
              <a:rPr lang="en-US" altLang="ko-KR" sz="1400" b="1">
                <a:highlight>
                  <a:srgbClr val="FFFF00"/>
                </a:highlight>
                <a:sym typeface="Wingdings" panose="05000000000000000000" pitchFamily="2" charset="2"/>
              </a:rPr>
              <a:t>// 3,4,5,6 </a:t>
            </a:r>
            <a:r>
              <a:rPr lang="ko-KR" altLang="en-US" sz="1400" b="1">
                <a:highlight>
                  <a:srgbClr val="FFFF00"/>
                </a:highlight>
                <a:sym typeface="Wingdings" panose="05000000000000000000" pitchFamily="2" charset="2"/>
              </a:rPr>
              <a:t>도망성공</a:t>
            </a:r>
            <a:endParaRPr lang="en-US" altLang="ko-KR" sz="1400" b="1">
              <a:highlight>
                <a:srgbClr val="FFFF00"/>
              </a:highlight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trike="sngStrike"/>
              <a:t>지금 밟기만해도 전투 나옴</a:t>
            </a:r>
            <a:endParaRPr lang="en-US" altLang="ko-KR" sz="1400" b="1" strike="sngStrike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BA27A2-7F09-4C68-852A-40D73E13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" y="1893072"/>
            <a:ext cx="6613237" cy="350413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A8A70E5-D7E7-495B-8AAC-E2591B0313E4}"/>
              </a:ext>
            </a:extLst>
          </p:cNvPr>
          <p:cNvSpPr/>
          <p:nvPr/>
        </p:nvSpPr>
        <p:spPr>
          <a:xfrm>
            <a:off x="4027054" y="3897745"/>
            <a:ext cx="3020291" cy="2401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ym typeface="Wingdings" panose="05000000000000000000" pitchFamily="2" charset="2"/>
              </a:rPr>
              <a:t></a:t>
            </a:r>
            <a:r>
              <a:rPr lang="ko-KR" altLang="en-US" sz="1050"/>
              <a:t>인게임에서 윤곽선 잘 안보이는거 같아서서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63254-58D0-433E-B375-9082AA09343F}"/>
              </a:ext>
            </a:extLst>
          </p:cNvPr>
          <p:cNvSpPr txBox="1"/>
          <p:nvPr/>
        </p:nvSpPr>
        <p:spPr>
          <a:xfrm>
            <a:off x="7232072" y="1923327"/>
            <a:ext cx="4193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윗줄</a:t>
            </a:r>
            <a:r>
              <a:rPr lang="en-US" altLang="ko-KR" sz="1600"/>
              <a:t>6</a:t>
            </a:r>
          </a:p>
          <a:p>
            <a:r>
              <a:rPr lang="ko-KR" altLang="en-US" sz="1600"/>
              <a:t>아랫줄</a:t>
            </a:r>
            <a:r>
              <a:rPr lang="en-US" altLang="ko-KR" sz="1600"/>
              <a:t>6</a:t>
            </a:r>
          </a:p>
          <a:p>
            <a:endParaRPr lang="en-US" altLang="ko-KR" sz="1600"/>
          </a:p>
          <a:p>
            <a:r>
              <a:rPr lang="en-US" altLang="ko-KR" sz="1600">
                <a:sym typeface="Wingdings" panose="05000000000000000000" pitchFamily="2" charset="2"/>
              </a:rPr>
              <a:t></a:t>
            </a:r>
            <a:r>
              <a:rPr lang="ko-KR" altLang="en-US" sz="1600">
                <a:sym typeface="Wingdings" panose="05000000000000000000" pitchFamily="2" charset="2"/>
              </a:rPr>
              <a:t>속성은 랜덤으로</a:t>
            </a:r>
            <a:endParaRPr lang="en-US" altLang="ko-KR" sz="1600">
              <a:sym typeface="Wingdings" panose="05000000000000000000" pitchFamily="2" charset="2"/>
            </a:endParaRP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나오는 타이밍</a:t>
            </a:r>
            <a:r>
              <a:rPr lang="en-US" altLang="ko-KR" sz="1600">
                <a:sym typeface="Wingdings" panose="05000000000000000000" pitchFamily="2" charset="2"/>
              </a:rPr>
              <a:t>: </a:t>
            </a:r>
            <a:r>
              <a:rPr lang="ko-KR" altLang="en-US" sz="1600">
                <a:sym typeface="Wingdings" panose="05000000000000000000" pitchFamily="2" charset="2"/>
              </a:rPr>
              <a:t>소환되고 </a:t>
            </a:r>
            <a:r>
              <a:rPr lang="en-US" altLang="ko-KR" sz="1600">
                <a:sym typeface="Wingdings" panose="05000000000000000000" pitchFamily="2" charset="2"/>
              </a:rPr>
              <a:t>5</a:t>
            </a:r>
            <a:r>
              <a:rPr lang="ko-KR" altLang="en-US" sz="1600">
                <a:sym typeface="Wingdings" panose="05000000000000000000" pitchFamily="2" charset="2"/>
              </a:rPr>
              <a:t>초</a:t>
            </a:r>
            <a:r>
              <a:rPr lang="en-US" altLang="ko-KR" sz="1600">
                <a:sym typeface="Wingdings" panose="05000000000000000000" pitchFamily="2" charset="2"/>
              </a:rPr>
              <a:t>~10</a:t>
            </a:r>
            <a:r>
              <a:rPr lang="ko-KR" altLang="en-US" sz="1600">
                <a:sym typeface="Wingdings" panose="05000000000000000000" pitchFamily="2" charset="2"/>
              </a:rPr>
              <a:t> 후 </a:t>
            </a:r>
            <a:endParaRPr lang="en-US" altLang="ko-KR" sz="1600"/>
          </a:p>
          <a:p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516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7CECB9-54DE-4798-84E5-67BE0BDEA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8" y="876878"/>
            <a:ext cx="3467100" cy="201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C2766-789D-4E98-80C5-FB02E06DD13F}"/>
              </a:ext>
            </a:extLst>
          </p:cNvPr>
          <p:cNvSpPr txBox="1"/>
          <p:nvPr/>
        </p:nvSpPr>
        <p:spPr>
          <a:xfrm>
            <a:off x="4473575" y="1642010"/>
            <a:ext cx="290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피로도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en-US" altLang="ko-KR">
                <a:highlight>
                  <a:srgbClr val="00FFFF"/>
                </a:highlight>
                <a:sym typeface="Wingdings" panose="05000000000000000000" pitchFamily="2" charset="2"/>
              </a:rPr>
              <a:t>SP</a:t>
            </a:r>
            <a:endParaRPr lang="ko-KR" altLang="en-US"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A6887-452D-413F-95A4-62AA3C16E779}"/>
              </a:ext>
            </a:extLst>
          </p:cNvPr>
          <p:cNvSpPr txBox="1"/>
          <p:nvPr/>
        </p:nvSpPr>
        <p:spPr>
          <a:xfrm>
            <a:off x="4401128" y="2011342"/>
            <a:ext cx="290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ym typeface="Wingdings" panose="05000000000000000000" pitchFamily="2" charset="2"/>
              </a:rPr>
              <a:t>악화 </a:t>
            </a:r>
            <a:r>
              <a:rPr lang="en-US" altLang="ko-KR">
                <a:sym typeface="Wingdings" panose="05000000000000000000" pitchFamily="2" charset="2"/>
              </a:rPr>
              <a:t>(+10)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ko-KR" altLang="en-US">
                <a:sym typeface="Wingdings" panose="05000000000000000000" pitchFamily="2" charset="2"/>
              </a:rPr>
              <a:t>악화 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en-US" altLang="ko-KR">
                <a:highlight>
                  <a:srgbClr val="00FFFF"/>
                </a:highlight>
                <a:sym typeface="Wingdings" panose="05000000000000000000" pitchFamily="2" charset="2"/>
              </a:rPr>
              <a:t>-</a:t>
            </a:r>
            <a:r>
              <a:rPr lang="en-US" altLang="ko-KR">
                <a:sym typeface="Wingdings" panose="05000000000000000000" pitchFamily="2" charset="2"/>
              </a:rPr>
              <a:t>10)</a:t>
            </a:r>
          </a:p>
          <a:p>
            <a:r>
              <a:rPr lang="ko-KR" altLang="en-US">
                <a:sym typeface="Wingdings" panose="05000000000000000000" pitchFamily="2" charset="2"/>
              </a:rPr>
              <a:t>회복</a:t>
            </a:r>
            <a:r>
              <a:rPr lang="en-US" altLang="ko-KR">
                <a:sym typeface="Wingdings" panose="05000000000000000000" pitchFamily="2" charset="2"/>
              </a:rPr>
              <a:t>(-20)  </a:t>
            </a:r>
            <a:r>
              <a:rPr lang="ko-KR" altLang="en-US">
                <a:sym typeface="Wingdings" panose="05000000000000000000" pitchFamily="2" charset="2"/>
              </a:rPr>
              <a:t>회복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en-US" altLang="ko-KR">
                <a:highlight>
                  <a:srgbClr val="00FFFF"/>
                </a:highlight>
                <a:sym typeface="Wingdings" panose="05000000000000000000" pitchFamily="2" charset="2"/>
              </a:rPr>
              <a:t>+</a:t>
            </a:r>
            <a:r>
              <a:rPr lang="en-US" altLang="ko-KR">
                <a:sym typeface="Wingdings" panose="05000000000000000000" pitchFamily="2" charset="2"/>
              </a:rPr>
              <a:t>20)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A2E458-5EA5-40E3-BFC8-B77483E3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340" y="3504621"/>
            <a:ext cx="2349933" cy="3267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4E4E35-3D4F-4513-BDFC-70FA805B9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169" y="3504621"/>
            <a:ext cx="2256558" cy="3322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CCB33-0D93-4F2B-A0CA-55D6B5B73825}"/>
              </a:ext>
            </a:extLst>
          </p:cNvPr>
          <p:cNvSpPr txBox="1"/>
          <p:nvPr/>
        </p:nvSpPr>
        <p:spPr>
          <a:xfrm>
            <a:off x="6465455" y="1664858"/>
            <a:ext cx="327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ighlight>
                  <a:srgbClr val="FF0000"/>
                </a:highlight>
                <a:sym typeface="Wingdings" panose="05000000000000000000" pitchFamily="2" charset="2"/>
              </a:rPr>
              <a:t>**</a:t>
            </a:r>
            <a:r>
              <a:rPr lang="ko-KR" altLang="en-US">
                <a:highlight>
                  <a:srgbClr val="FF0000"/>
                </a:highlight>
                <a:sym typeface="Wingdings" panose="05000000000000000000" pitchFamily="2" charset="2"/>
              </a:rPr>
              <a:t>돌멩이도 마찬가지로 수정</a:t>
            </a:r>
            <a:endParaRPr lang="ko-KR" altLang="en-US">
              <a:highlight>
                <a:srgbClr val="FF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B9085-4052-4741-B0CF-9CDC64F49A70}"/>
              </a:ext>
            </a:extLst>
          </p:cNvPr>
          <p:cNvSpPr txBox="1"/>
          <p:nvPr/>
        </p:nvSpPr>
        <p:spPr>
          <a:xfrm>
            <a:off x="554182" y="2033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>
                <a:highlight>
                  <a:srgbClr val="00FFFF"/>
                </a:highlight>
              </a:rPr>
              <a:t>변경부탁</a:t>
            </a:r>
            <a:endParaRPr lang="en-US" altLang="ko-KR" sz="1800" b="1">
              <a:highlight>
                <a:srgbClr val="00FFFF"/>
              </a:highlight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F9A067F-001A-46FA-8A76-AE81B53B6C97}"/>
              </a:ext>
            </a:extLst>
          </p:cNvPr>
          <p:cNvSpPr/>
          <p:nvPr/>
        </p:nvSpPr>
        <p:spPr>
          <a:xfrm>
            <a:off x="4507346" y="404116"/>
            <a:ext cx="3916218" cy="89141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뱃사공 대사 수정</a:t>
            </a:r>
            <a:r>
              <a:rPr lang="en-US" altLang="ko-KR" sz="1100"/>
              <a:t>:  </a:t>
            </a:r>
            <a:r>
              <a:rPr lang="ko-KR" altLang="en-US" sz="1100"/>
              <a:t>남쪽 </a:t>
            </a:r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아랫쪽</a:t>
            </a:r>
            <a:endParaRPr lang="en-US" altLang="ko-KR" sz="1100">
              <a:sym typeface="Wingdings" panose="05000000000000000000" pitchFamily="2" charset="2"/>
            </a:endParaRPr>
          </a:p>
          <a:p>
            <a:pPr algn="ctr"/>
            <a:endParaRPr lang="en-US" altLang="ko-KR" sz="1100">
              <a:sym typeface="Wingdings" panose="05000000000000000000" pitchFamily="2" charset="2"/>
            </a:endParaRPr>
          </a:p>
          <a:p>
            <a:pPr algn="ctr"/>
            <a:r>
              <a:rPr lang="ko-KR" altLang="en-US" sz="1100">
                <a:sym typeface="Wingdings" panose="05000000000000000000" pitchFamily="2" charset="2"/>
              </a:rPr>
              <a:t>이미지는 일단 그대로 씁시다</a:t>
            </a:r>
            <a:r>
              <a:rPr lang="en-US" altLang="ko-KR" sz="1100">
                <a:sym typeface="Wingdings" panose="05000000000000000000" pitchFamily="2" charset="2"/>
              </a:rPr>
              <a:t>!</a:t>
            </a:r>
            <a:endParaRPr lang="en-US" altLang="ko-KR" sz="110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819DCC-DA00-4690-BC97-EB9D7419DD04}"/>
              </a:ext>
            </a:extLst>
          </p:cNvPr>
          <p:cNvSpPr/>
          <p:nvPr/>
        </p:nvSpPr>
        <p:spPr>
          <a:xfrm>
            <a:off x="7014926" y="3663116"/>
            <a:ext cx="5177073" cy="82575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trike="sngStrike">
                <a:solidFill>
                  <a:schemeClr val="tx1"/>
                </a:solidFill>
              </a:rPr>
              <a:t>뱃사공 이미지 교체  </a:t>
            </a:r>
            <a:r>
              <a:rPr lang="en-US" altLang="ko-KR" sz="1100" b="1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100" b="1">
                <a:solidFill>
                  <a:schemeClr val="tx1"/>
                </a:solidFill>
                <a:sym typeface="Wingdings" panose="05000000000000000000" pitchFamily="2" charset="2"/>
              </a:rPr>
              <a:t>흠 지금게 모션있어서 더 나은거 같기도 하고 </a:t>
            </a:r>
            <a:r>
              <a:rPr lang="en-US" altLang="ko-KR" sz="1100" b="1">
                <a:solidFill>
                  <a:schemeClr val="tx1"/>
                </a:solidFill>
                <a:sym typeface="Wingdings" panose="05000000000000000000" pitchFamily="2" charset="2"/>
              </a:rPr>
              <a:t>,,,,</a:t>
            </a:r>
          </a:p>
          <a:p>
            <a:pPr algn="ctr"/>
            <a:endParaRPr lang="en-US" altLang="ko-KR" sz="1100" b="1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ko-KR" altLang="en-US" sz="1100" b="1">
                <a:solidFill>
                  <a:schemeClr val="tx1"/>
                </a:solidFill>
                <a:sym typeface="Wingdings" panose="05000000000000000000" pitchFamily="2" charset="2"/>
              </a:rPr>
              <a:t>일단 보류</a:t>
            </a:r>
            <a:endParaRPr lang="en-US" altLang="ko-KR" sz="1100" b="1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/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25583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C3785D-CF73-408A-AC34-945C74B2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1" y="797646"/>
            <a:ext cx="10668000" cy="511492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CDEE414-9031-4A41-A595-A653D7EF5A13}"/>
              </a:ext>
            </a:extLst>
          </p:cNvPr>
          <p:cNvSpPr/>
          <p:nvPr/>
        </p:nvSpPr>
        <p:spPr>
          <a:xfrm>
            <a:off x="3112474" y="4719748"/>
            <a:ext cx="4202726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기획의도 </a:t>
            </a:r>
            <a:r>
              <a:rPr lang="en-US" altLang="ko-KR" sz="1100"/>
              <a:t>: </a:t>
            </a:r>
            <a:r>
              <a:rPr lang="ko-KR" altLang="en-US" sz="1100"/>
              <a:t>숲을 계속해서 지나며 모험하는 중임을 표현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A4883F-5DA3-442E-A1D7-BD89B9B34BDF}"/>
              </a:ext>
            </a:extLst>
          </p:cNvPr>
          <p:cNvSpPr/>
          <p:nvPr/>
        </p:nvSpPr>
        <p:spPr>
          <a:xfrm>
            <a:off x="2950549" y="5156296"/>
            <a:ext cx="4526576" cy="580681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기획의도 </a:t>
            </a:r>
            <a:r>
              <a:rPr lang="en-US" altLang="ko-KR" sz="1100"/>
              <a:t>: </a:t>
            </a:r>
            <a:r>
              <a:rPr lang="ko-KR" altLang="en-US" sz="1100"/>
              <a:t>첫화면에서는 상호작용을 보여주지 않음 </a:t>
            </a:r>
            <a:r>
              <a:rPr lang="en-US" altLang="ko-KR" sz="1100"/>
              <a:t>(</a:t>
            </a:r>
            <a:r>
              <a:rPr lang="ko-KR" altLang="en-US" sz="1100"/>
              <a:t>복잡</a:t>
            </a:r>
            <a:r>
              <a:rPr lang="en-US" altLang="ko-KR" sz="1100"/>
              <a:t>)</a:t>
            </a:r>
          </a:p>
          <a:p>
            <a:pPr algn="ctr"/>
            <a:r>
              <a:rPr lang="en-US" altLang="ko-KR" sz="1100">
                <a:sym typeface="Wingdings" panose="05000000000000000000" pitchFamily="2" charset="2"/>
              </a:rPr>
              <a:t></a:t>
            </a:r>
            <a:r>
              <a:rPr lang="ko-KR" altLang="en-US" sz="1100"/>
              <a:t> 앞으로 이동하라는 것만 인지</a:t>
            </a:r>
            <a:r>
              <a:rPr lang="en-US" altLang="ko-KR" sz="1100"/>
              <a:t>, </a:t>
            </a:r>
            <a:r>
              <a:rPr lang="ko-KR" altLang="en-US" sz="1100"/>
              <a:t>복잡하지 않은 첫화면구성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02492A3-F350-4644-82CE-40DFF2A4E602}"/>
              </a:ext>
            </a:extLst>
          </p:cNvPr>
          <p:cNvSpPr/>
          <p:nvPr/>
        </p:nvSpPr>
        <p:spPr>
          <a:xfrm rot="19855638">
            <a:off x="6638140" y="1539808"/>
            <a:ext cx="2020291" cy="1009938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715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879F5A0-1FB5-48D5-A7E0-A51F97CC48B6}"/>
              </a:ext>
            </a:extLst>
          </p:cNvPr>
          <p:cNvSpPr/>
          <p:nvPr/>
        </p:nvSpPr>
        <p:spPr>
          <a:xfrm>
            <a:off x="3112474" y="4304078"/>
            <a:ext cx="4202726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수정</a:t>
            </a:r>
            <a:r>
              <a:rPr lang="en-US" altLang="ko-KR" sz="1100"/>
              <a:t>: </a:t>
            </a:r>
            <a:r>
              <a:rPr lang="ko-KR" altLang="en-US" sz="1100"/>
              <a:t>나무 울창하게 배치</a:t>
            </a:r>
            <a:r>
              <a:rPr lang="en-US" altLang="ko-KR" sz="1100"/>
              <a:t>/ </a:t>
            </a:r>
            <a:r>
              <a:rPr lang="ko-KR" altLang="en-US" sz="1100"/>
              <a:t>초반에 상호작용</a:t>
            </a:r>
            <a:r>
              <a:rPr lang="en-US" altLang="ko-KR" sz="1100"/>
              <a:t>(</a:t>
            </a:r>
            <a:r>
              <a:rPr lang="ko-KR" altLang="en-US" sz="1100"/>
              <a:t>네잎클로바</a:t>
            </a:r>
            <a:r>
              <a:rPr lang="en-US" altLang="ko-KR" sz="1100"/>
              <a:t>) </a:t>
            </a:r>
            <a:r>
              <a:rPr lang="ko-KR" altLang="en-US" sz="1100"/>
              <a:t>지움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0D9ABCD-60D1-4631-AF83-B93D947C0CB7}"/>
              </a:ext>
            </a:extLst>
          </p:cNvPr>
          <p:cNvSpPr/>
          <p:nvPr/>
        </p:nvSpPr>
        <p:spPr>
          <a:xfrm>
            <a:off x="300181" y="797646"/>
            <a:ext cx="401928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015E32-DDE9-40CA-BA1E-8FE0A5B7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823912"/>
            <a:ext cx="10706100" cy="52101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2B06AA0-FD84-4BC1-9723-835C26CE2BB3}"/>
              </a:ext>
            </a:extLst>
          </p:cNvPr>
          <p:cNvSpPr/>
          <p:nvPr/>
        </p:nvSpPr>
        <p:spPr>
          <a:xfrm>
            <a:off x="3819633" y="5112581"/>
            <a:ext cx="4202726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기획의도 </a:t>
            </a:r>
            <a:r>
              <a:rPr lang="en-US" altLang="ko-KR" sz="1100"/>
              <a:t>: </a:t>
            </a:r>
            <a:r>
              <a:rPr lang="ko-KR" altLang="en-US" sz="1100"/>
              <a:t>기본적인 상호작용들과 처음으로 마주함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0CBCB3-E41A-4AE1-829C-926A514E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600325"/>
            <a:ext cx="419100" cy="419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3DE7D0-A425-4BEB-BE1F-300F95899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2390775"/>
            <a:ext cx="419100" cy="4191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B2D6AFC-A09F-4616-89E4-68008079304E}"/>
              </a:ext>
            </a:extLst>
          </p:cNvPr>
          <p:cNvSpPr/>
          <p:nvPr/>
        </p:nvSpPr>
        <p:spPr>
          <a:xfrm>
            <a:off x="6819899" y="3798744"/>
            <a:ext cx="371475" cy="419100"/>
          </a:xfrm>
          <a:prstGeom prst="roundRect">
            <a:avLst/>
          </a:prstGeom>
          <a:solidFill>
            <a:srgbClr val="F6DE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1018D85-114B-49A4-947A-3C1C4328693D}"/>
              </a:ext>
            </a:extLst>
          </p:cNvPr>
          <p:cNvSpPr/>
          <p:nvPr/>
        </p:nvSpPr>
        <p:spPr>
          <a:xfrm>
            <a:off x="3819634" y="5573334"/>
            <a:ext cx="4202726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벌꿀나무</a:t>
            </a:r>
            <a:r>
              <a:rPr lang="en-US" altLang="ko-KR" sz="1100">
                <a:sym typeface="Wingdings" panose="05000000000000000000" pitchFamily="2" charset="2"/>
              </a:rPr>
              <a:t>/ </a:t>
            </a:r>
            <a:r>
              <a:rPr lang="ko-KR" altLang="en-US" sz="1100">
                <a:sym typeface="Wingdings" panose="05000000000000000000" pitchFamily="2" charset="2"/>
              </a:rPr>
              <a:t>샘물</a:t>
            </a:r>
            <a:r>
              <a:rPr lang="en-US" altLang="ko-KR" sz="1100">
                <a:sym typeface="Wingdings" panose="05000000000000000000" pitchFamily="2" charset="2"/>
              </a:rPr>
              <a:t>/ </a:t>
            </a:r>
            <a:r>
              <a:rPr lang="ko-KR" altLang="en-US" sz="1100">
                <a:sym typeface="Wingdings" panose="05000000000000000000" pitchFamily="2" charset="2"/>
              </a:rPr>
              <a:t>물음표</a:t>
            </a:r>
            <a:r>
              <a:rPr lang="en-US" altLang="ko-KR" sz="1100">
                <a:sym typeface="Wingdings" panose="05000000000000000000" pitchFamily="2" charset="2"/>
              </a:rPr>
              <a:t>/  </a:t>
            </a:r>
            <a:r>
              <a:rPr lang="ko-KR" altLang="en-US" sz="1100">
                <a:sym typeface="Wingdings" panose="05000000000000000000" pitchFamily="2" charset="2"/>
              </a:rPr>
              <a:t>강화석</a:t>
            </a:r>
            <a:endParaRPr lang="en-US" altLang="ko-KR" sz="110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48F2FE2-44F4-4B7B-B412-AB5ABC965A1B}"/>
              </a:ext>
            </a:extLst>
          </p:cNvPr>
          <p:cNvSpPr/>
          <p:nvPr/>
        </p:nvSpPr>
        <p:spPr>
          <a:xfrm rot="1572575">
            <a:off x="8725559" y="4784271"/>
            <a:ext cx="2020291" cy="1009938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5715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D948175-700C-44E2-9559-351D35F74BD3}"/>
              </a:ext>
            </a:extLst>
          </p:cNvPr>
          <p:cNvSpPr/>
          <p:nvPr/>
        </p:nvSpPr>
        <p:spPr>
          <a:xfrm>
            <a:off x="1284775" y="2666108"/>
            <a:ext cx="4202726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수정 </a:t>
            </a:r>
            <a:r>
              <a:rPr lang="en-US" altLang="ko-KR" sz="1100"/>
              <a:t>: </a:t>
            </a:r>
            <a:r>
              <a:rPr lang="ko-KR" altLang="en-US" sz="1100" b="1">
                <a:solidFill>
                  <a:schemeClr val="tx1"/>
                </a:solidFill>
              </a:rPr>
              <a:t>사막 </a:t>
            </a:r>
            <a:r>
              <a:rPr lang="ko-KR" altLang="en-US" sz="1100"/>
              <a:t>가는 길</a:t>
            </a:r>
            <a:r>
              <a:rPr lang="en-US" altLang="ko-KR" sz="1100"/>
              <a:t>1 (</a:t>
            </a:r>
            <a:r>
              <a:rPr lang="ko-KR" altLang="en-US" sz="1100"/>
              <a:t>처음</a:t>
            </a:r>
            <a:r>
              <a:rPr lang="en-US" altLang="ko-KR" sz="1100"/>
              <a:t>)</a:t>
            </a:r>
            <a:r>
              <a:rPr lang="ko-KR" altLang="en-US" sz="1100"/>
              <a:t> 삭제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B835C09-A87C-44D5-A12D-A53D8EED46D1}"/>
              </a:ext>
            </a:extLst>
          </p:cNvPr>
          <p:cNvSpPr/>
          <p:nvPr/>
        </p:nvSpPr>
        <p:spPr>
          <a:xfrm>
            <a:off x="742950" y="823912"/>
            <a:ext cx="401928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3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D52D73-F502-4014-8C60-83107C52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819150"/>
            <a:ext cx="10734675" cy="52197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E618510-A6F5-4B4D-957A-E4235824A066}"/>
              </a:ext>
            </a:extLst>
          </p:cNvPr>
          <p:cNvSpPr/>
          <p:nvPr/>
        </p:nvSpPr>
        <p:spPr>
          <a:xfrm>
            <a:off x="4087487" y="5131057"/>
            <a:ext cx="4202726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기획의도 </a:t>
            </a:r>
            <a:r>
              <a:rPr lang="en-US" altLang="ko-KR" sz="1100"/>
              <a:t>: </a:t>
            </a:r>
            <a:r>
              <a:rPr lang="ko-KR" altLang="en-US" sz="1100"/>
              <a:t>네잎클로바 확인시키기 </a:t>
            </a:r>
            <a:endParaRPr lang="en-US" altLang="ko-KR" sz="110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E500F3-2C47-4C46-AF28-6AF230D04154}"/>
              </a:ext>
            </a:extLst>
          </p:cNvPr>
          <p:cNvSpPr/>
          <p:nvPr/>
        </p:nvSpPr>
        <p:spPr>
          <a:xfrm>
            <a:off x="4087487" y="5562536"/>
            <a:ext cx="4202726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강 건너에 네잎클로바도 확인시키기</a:t>
            </a:r>
            <a:endParaRPr lang="en-US" altLang="ko-KR" sz="110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80668E3-F9DE-47D7-879B-FFB33585778F}"/>
              </a:ext>
            </a:extLst>
          </p:cNvPr>
          <p:cNvSpPr/>
          <p:nvPr/>
        </p:nvSpPr>
        <p:spPr>
          <a:xfrm>
            <a:off x="7085211" y="4337890"/>
            <a:ext cx="4202726" cy="35331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수정 </a:t>
            </a:r>
            <a:r>
              <a:rPr lang="en-US" altLang="ko-KR" sz="1100"/>
              <a:t>: </a:t>
            </a:r>
            <a:r>
              <a:rPr lang="ko-KR" altLang="en-US" sz="1100"/>
              <a:t>네잎클로바 배치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82AECE4-6E16-4645-AFF7-63D399623C11}"/>
              </a:ext>
            </a:extLst>
          </p:cNvPr>
          <p:cNvSpPr/>
          <p:nvPr/>
        </p:nvSpPr>
        <p:spPr>
          <a:xfrm>
            <a:off x="742949" y="823912"/>
            <a:ext cx="660977" cy="47911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2-1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32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1694</Words>
  <Application>Microsoft Office PowerPoint</Application>
  <PresentationFormat>와이드스크린</PresentationFormat>
  <Paragraphs>453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</vt:lpstr>
      <vt:lpstr>Wingdings</vt:lpstr>
      <vt:lpstr>둥근모꼴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상우</dc:creator>
  <cp:lastModifiedBy>강 상우</cp:lastModifiedBy>
  <cp:revision>552</cp:revision>
  <dcterms:created xsi:type="dcterms:W3CDTF">2021-12-03T11:34:16Z</dcterms:created>
  <dcterms:modified xsi:type="dcterms:W3CDTF">2021-12-07T15:48:20Z</dcterms:modified>
</cp:coreProperties>
</file>